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package/2006/relationships/metadata/core-properties" Target="docProps/core.xml"/><Relationship Id="rId2"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10287000" cx="18288000"/>
  <p:notesSz cx="6858000" cy="9144000"/>
  <p:embeddedFontLst>
    <p:embeddedFont>
      <p:font typeface="Roboto"/>
      <p:bold r:id="rId32"/>
      <p:boldItalic r:id="rId33"/>
    </p:embeddedFont>
    <p:embeddedFont>
      <p:font typeface="Montserrat Black"/>
      <p:bold r:id="rId34"/>
      <p:boldItalic r:id="rId35"/>
    </p:embeddedFont>
    <p:embeddedFont>
      <p:font typeface="Open Sans"/>
      <p:bold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160">
          <p15:clr>
            <a:srgbClr val="000000"/>
          </p15:clr>
        </p15:guide>
        <p15:guide id="2" pos="2880">
          <p15:clr>
            <a:srgbClr val="000000"/>
          </p15:clr>
        </p15:guide>
      </p15:sldGuideLst>
    </p:ext>
    <p:ext uri="GoogleSlidesCustomDataVersion2">
      <go:slidesCustomData xmlns:go="http://customooxmlschemas.google.com/" r:id="rId38" roundtripDataSignature="AMtx7mg4rrETgCgubTFhxbcyKW16zONpDA=="/>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A7A81D69-5DD0-4500-9234-B05766EFBB85}">
  <a:tblStyle styleId="{A7A81D69-5DD0-4500-9234-B05766EFBB85}" styleName="Table_0">
    <a:wholeTbl>
      <a:tcTxStyle>
        <a:font>
          <a:latin typeface="Arial"/>
          <a:ea typeface="Arial"/>
          <a:cs typeface="Arial"/>
        </a:font>
        <a:srgbClr val="000000"/>
      </a:tcTx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16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33" Type="http://schemas.openxmlformats.org/officeDocument/2006/relationships/font" Target="fonts/Roboto-boldItalic.fntdata"/><Relationship Id="rId10" Type="http://schemas.openxmlformats.org/officeDocument/2006/relationships/slide" Target="slides/slide4.xml"/><Relationship Id="rId32" Type="http://schemas.openxmlformats.org/officeDocument/2006/relationships/font" Target="fonts/Roboto-bold.fntdata"/><Relationship Id="rId13" Type="http://schemas.openxmlformats.org/officeDocument/2006/relationships/slide" Target="slides/slide7.xml"/><Relationship Id="rId35" Type="http://schemas.openxmlformats.org/officeDocument/2006/relationships/font" Target="fonts/MontserratBlack-boldItalic.fntdata"/><Relationship Id="rId12" Type="http://schemas.openxmlformats.org/officeDocument/2006/relationships/slide" Target="slides/slide6.xml"/><Relationship Id="rId34" Type="http://schemas.openxmlformats.org/officeDocument/2006/relationships/font" Target="fonts/MontserratBlack-bold.fntdata"/><Relationship Id="rId15" Type="http://schemas.openxmlformats.org/officeDocument/2006/relationships/slide" Target="slides/slide9.xml"/><Relationship Id="rId37" Type="http://schemas.openxmlformats.org/officeDocument/2006/relationships/font" Target="fonts/OpenSans-boldItalic.fntdata"/><Relationship Id="rId14" Type="http://schemas.openxmlformats.org/officeDocument/2006/relationships/slide" Target="slides/slide8.xml"/><Relationship Id="rId36" Type="http://schemas.openxmlformats.org/officeDocument/2006/relationships/font" Target="fonts/OpenSans-bold.fntdata"/><Relationship Id="rId17" Type="http://schemas.openxmlformats.org/officeDocument/2006/relationships/slide" Target="slides/slide11.xml"/><Relationship Id="rId16" Type="http://schemas.openxmlformats.org/officeDocument/2006/relationships/slide" Target="slides/slide10.xml"/><Relationship Id="rId38" Type="http://customschemas.google.com/relationships/presentationmetadata" Target="metadata"/><Relationship Id="rId19" Type="http://schemas.openxmlformats.org/officeDocument/2006/relationships/slide" Target="slides/slide13.xml"/><Relationship Id="rId18" Type="http://schemas.openxmlformats.org/officeDocument/2006/relationships/slide" Target="slides/slide12.xml"/></Relationships>
</file>

<file path=ppt/media/image1.jpg>
</file>

<file path=ppt/media/image10.jpg>
</file>

<file path=ppt/media/image11.png>
</file>

<file path=ppt/media/image12.jpg>
</file>

<file path=ppt/media/image13.png>
</file>

<file path=ppt/media/image14.jpg>
</file>

<file path=ppt/media/image15.png>
</file>

<file path=ppt/media/image16.jpg>
</file>

<file path=ppt/media/image17.jpg>
</file>

<file path=ppt/media/image18.png>
</file>

<file path=ppt/media/image19.png>
</file>

<file path=ppt/media/image2.jpg>
</file>

<file path=ppt/media/image20.jpg>
</file>

<file path=ppt/media/image21.png>
</file>

<file path=ppt/media/image22.png>
</file>

<file path=ppt/media/image23.png>
</file>

<file path=ppt/media/image24.png>
</file>

<file path=ppt/media/image25.png>
</file>

<file path=ppt/media/image26.jpg>
</file>

<file path=ppt/media/image27.jpg>
</file>

<file path=ppt/media/image28.png>
</file>

<file path=ppt/media/image29.png>
</file>

<file path=ppt/media/image3.png>
</file>

<file path=ppt/media/image30.png>
</file>

<file path=ppt/media/image31.png>
</file>

<file path=ppt/media/image32.png>
</file>

<file path=ppt/media/image33.jpg>
</file>

<file path=ppt/media/image35.jpg>
</file>

<file path=ppt/media/image4.png>
</file>

<file path=ppt/media/image5.png>
</file>

<file path=ppt/media/image6.jpg>
</file>

<file path=ppt/media/image7.jp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0" name="Shape 80"/>
        <p:cNvGrpSpPr/>
        <p:nvPr/>
      </p:nvGrpSpPr>
      <p:grpSpPr>
        <a:xfrm>
          <a:off x="0" y="0"/>
          <a:ext cx="0" cy="0"/>
          <a:chOff x="0" y="0"/>
          <a:chExt cx="0" cy="0"/>
        </a:xfrm>
      </p:grpSpPr>
      <p:sp>
        <p:nvSpPr>
          <p:cNvPr id="81" name="Google Shape;81;p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p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Clay</a:t>
            </a:r>
            <a:endParaRPr/>
          </a:p>
        </p:txBody>
      </p:sp>
      <p:sp>
        <p:nvSpPr>
          <p:cNvPr id="188" name="Google Shape;188;p1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3183c52da11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Clay</a:t>
            </a:r>
            <a:endParaRPr/>
          </a:p>
        </p:txBody>
      </p:sp>
      <p:sp>
        <p:nvSpPr>
          <p:cNvPr id="204" name="Google Shape;204;g3183c52da11_0_9: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p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Lauren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Research and Economic Analysis Division of Hawaii’s Dept of Business, Economic Development, and Tourism projects an increase in population to 1.56 </a:t>
            </a:r>
            <a:r>
              <a:rPr lang="en-US"/>
              <a:t>million in 2050.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Using their projections for population growth and assuming that GHG emissions are proportional to population growth with no changes in behavior or policy, GHG emissions would continue to grow with the population.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Hawai’i has the goal of achieving 100% renewable energy in their electricity grid by 2045. If this could be achieved in a vacuum without altering any other variables, this would only result in a 4 million metric ton reduction in CO2 emissions per year by 2050. A 25% reduction from BAU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Other complementary strategies are necessary to reduce emissions even further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globally, 36.8 billion MTs on CO2e are emitted every year, according to the IEA. (IEA, 2023)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6" name="Google Shape;216;p1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p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38" name="Google Shape;238;p1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7" name="Shape 247"/>
        <p:cNvGrpSpPr/>
        <p:nvPr/>
      </p:nvGrpSpPr>
      <p:grpSpPr>
        <a:xfrm>
          <a:off x="0" y="0"/>
          <a:ext cx="0" cy="0"/>
          <a:chOff x="0" y="0"/>
          <a:chExt cx="0" cy="0"/>
        </a:xfrm>
      </p:grpSpPr>
      <p:sp>
        <p:nvSpPr>
          <p:cNvPr id="248" name="Google Shape;248;g316f5f407c8_1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solidFill>
                  <a:schemeClr val="dk1"/>
                </a:solidFill>
              </a:rPr>
              <a:t>Hawai’i requires so much jet fuel because of the large military presence and the commercial airline industry;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US">
                <a:solidFill>
                  <a:schemeClr val="dk1"/>
                </a:solidFill>
              </a:rPr>
              <a:t>Jet fuel accounts for 57% of transportation emissions and will be difficult to reduce emissions. </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t/>
            </a:r>
            <a:endParaRPr>
              <a:solidFill>
                <a:schemeClr val="dk1"/>
              </a:solidFill>
            </a:endParaRPr>
          </a:p>
        </p:txBody>
      </p:sp>
      <p:sp>
        <p:nvSpPr>
          <p:cNvPr id="249" name="Google Shape;249;g316f5f407c8_1_11: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p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0" name="Google Shape;260;p1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4" name="Shape 264"/>
        <p:cNvGrpSpPr/>
        <p:nvPr/>
      </p:nvGrpSpPr>
      <p:grpSpPr>
        <a:xfrm>
          <a:off x="0" y="0"/>
          <a:ext cx="0" cy="0"/>
          <a:chOff x="0" y="0"/>
          <a:chExt cx="0" cy="0"/>
        </a:xfrm>
      </p:grpSpPr>
      <p:sp>
        <p:nvSpPr>
          <p:cNvPr id="265" name="Google Shape;265;g316f5f407c8_1_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66" name="Google Shape;266;g316f5f407c8_1_48: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0" name="Shape 270"/>
        <p:cNvGrpSpPr/>
        <p:nvPr/>
      </p:nvGrpSpPr>
      <p:grpSpPr>
        <a:xfrm>
          <a:off x="0" y="0"/>
          <a:ext cx="0" cy="0"/>
          <a:chOff x="0" y="0"/>
          <a:chExt cx="0" cy="0"/>
        </a:xfrm>
      </p:grpSpPr>
      <p:sp>
        <p:nvSpPr>
          <p:cNvPr id="271" name="Google Shape;271;g3183c52da11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2" name="Google Shape;272;g3183c52da11_0_2: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p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5" name="Shape 285"/>
        <p:cNvGrpSpPr/>
        <p:nvPr/>
      </p:nvGrpSpPr>
      <p:grpSpPr>
        <a:xfrm>
          <a:off x="0" y="0"/>
          <a:ext cx="0" cy="0"/>
          <a:chOff x="0" y="0"/>
          <a:chExt cx="0" cy="0"/>
        </a:xfrm>
      </p:grpSpPr>
      <p:sp>
        <p:nvSpPr>
          <p:cNvPr id="286" name="Google Shape;286;g316f5f407c8_1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Lauren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The Research and Economic Analysis Division of Hawaii’s Dept of Business, Economic Development, and Tourism projects an increase in population to 1.56 million in 2050.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Using their projections for population growth and assuming that GHG emissions are proportional to population growth with no changes in behavior or policy, GHG emissions would continue to grow with the population. </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Hawai’i has the goal of achieving 100% renewable energy in their electricity grid by 2045. If this could be achieved in a vacuum without altering any other variables, this would only result in a 4 million metric ton reduction in CO2 emissions per year by 2050. A 25% reduction from BAU</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Other complementary strategies are necessary to reduce emissions even further</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globally, 36.8 billion MTs on CO2e are emitted every year, according to the IEA. (IEA, 2023)</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87" name="Google Shape;287;g316f5f407c8_1_27:notes"/>
          <p:cNvSpPr/>
          <p:nvPr>
            <p:ph idx="2" type="sldImg"/>
          </p:nvPr>
        </p:nvSpPr>
        <p:spPr>
          <a:xfrm>
            <a:off x="1143225" y="685800"/>
            <a:ext cx="4572300"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 name="Shape 95"/>
        <p:cNvGrpSpPr/>
        <p:nvPr/>
      </p:nvGrpSpPr>
      <p:grpSpPr>
        <a:xfrm>
          <a:off x="0" y="0"/>
          <a:ext cx="0" cy="0"/>
          <a:chOff x="0" y="0"/>
          <a:chExt cx="0" cy="0"/>
        </a:xfrm>
      </p:grpSpPr>
      <p:sp>
        <p:nvSpPr>
          <p:cNvPr id="96" name="Google Shape;96;p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a:t>
            </a:r>
            <a:endParaRPr/>
          </a:p>
        </p:txBody>
      </p:sp>
      <p:sp>
        <p:nvSpPr>
          <p:cNvPr id="97" name="Google Shape;97;p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3" name="Shape 293"/>
        <p:cNvGrpSpPr/>
        <p:nvPr/>
      </p:nvGrpSpPr>
      <p:grpSpPr>
        <a:xfrm>
          <a:off x="0" y="0"/>
          <a:ext cx="0" cy="0"/>
          <a:chOff x="0" y="0"/>
          <a:chExt cx="0" cy="0"/>
        </a:xfrm>
      </p:grpSpPr>
      <p:sp>
        <p:nvSpPr>
          <p:cNvPr id="294" name="Google Shape;294;p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295" name="Google Shape;295;p2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9" name="Shape 299"/>
        <p:cNvGrpSpPr/>
        <p:nvPr/>
      </p:nvGrpSpPr>
      <p:grpSpPr>
        <a:xfrm>
          <a:off x="0" y="0"/>
          <a:ext cx="0" cy="0"/>
          <a:chOff x="0" y="0"/>
          <a:chExt cx="0" cy="0"/>
        </a:xfrm>
      </p:grpSpPr>
      <p:sp>
        <p:nvSpPr>
          <p:cNvPr id="300" name="Google Shape;300;p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4: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p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5: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9" name="Shape 319"/>
        <p:cNvGrpSpPr/>
        <p:nvPr/>
      </p:nvGrpSpPr>
      <p:grpSpPr>
        <a:xfrm>
          <a:off x="0" y="0"/>
          <a:ext cx="0" cy="0"/>
          <a:chOff x="0" y="0"/>
          <a:chExt cx="0" cy="0"/>
        </a:xfrm>
      </p:grpSpPr>
      <p:sp>
        <p:nvSpPr>
          <p:cNvPr id="320" name="Google Shape;320;p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1" name="Google Shape;321;p2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4" name="Shape 324"/>
        <p:cNvGrpSpPr/>
        <p:nvPr/>
      </p:nvGrpSpPr>
      <p:grpSpPr>
        <a:xfrm>
          <a:off x="0" y="0"/>
          <a:ext cx="0" cy="0"/>
          <a:chOff x="0" y="0"/>
          <a:chExt cx="0" cy="0"/>
        </a:xfrm>
      </p:grpSpPr>
      <p:sp>
        <p:nvSpPr>
          <p:cNvPr id="325" name="Google Shape;325;p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26" name="Google Shape;326;p22: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8" name="Shape 348"/>
        <p:cNvGrpSpPr/>
        <p:nvPr/>
      </p:nvGrpSpPr>
      <p:grpSpPr>
        <a:xfrm>
          <a:off x="0" y="0"/>
          <a:ext cx="0" cy="0"/>
          <a:chOff x="0" y="0"/>
          <a:chExt cx="0" cy="0"/>
        </a:xfrm>
      </p:grpSpPr>
      <p:sp>
        <p:nvSpPr>
          <p:cNvPr id="349" name="Google Shape;349;p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350" name="Google Shape;350;p2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p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a:t>
            </a:r>
            <a:endParaRPr/>
          </a:p>
        </p:txBody>
      </p:sp>
      <p:sp>
        <p:nvSpPr>
          <p:cNvPr id="108" name="Google Shape;108;p3: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p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Lauren</a:t>
            </a:r>
            <a:endParaRPr/>
          </a:p>
        </p:txBody>
      </p:sp>
      <p:sp>
        <p:nvSpPr>
          <p:cNvPr id="120" name="Google Shape;120;p6: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p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Lauren</a:t>
            </a:r>
            <a:endParaRPr/>
          </a:p>
        </p:txBody>
      </p:sp>
      <p:sp>
        <p:nvSpPr>
          <p:cNvPr id="135" name="Google Shape;135;p7: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p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Clay </a:t>
            </a:r>
            <a:endParaRPr/>
          </a:p>
        </p:txBody>
      </p:sp>
      <p:sp>
        <p:nvSpPr>
          <p:cNvPr id="144" name="Google Shape;144;p8: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p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a:t>
            </a:r>
            <a:endParaRPr/>
          </a:p>
          <a:p>
            <a:pPr indent="0" lvl="0" marL="0" rtl="0" algn="l">
              <a:spcBef>
                <a:spcPts val="0"/>
              </a:spcBef>
              <a:spcAft>
                <a:spcPts val="0"/>
              </a:spcAft>
              <a:buNone/>
            </a:pPr>
            <a:r>
              <a:rPr lang="en-US"/>
              <a:t>Independent Power Producer; Captive Power Plant</a:t>
            </a:r>
            <a:endParaRPr/>
          </a:p>
        </p:txBody>
      </p:sp>
      <p:sp>
        <p:nvSpPr>
          <p:cNvPr id="155" name="Google Shape;155;p9: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p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Lexi</a:t>
            </a:r>
            <a:endParaRPr/>
          </a:p>
        </p:txBody>
      </p:sp>
      <p:sp>
        <p:nvSpPr>
          <p:cNvPr id="166" name="Google Shape;166;p10: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p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US"/>
              <a:t>Lauren</a:t>
            </a:r>
            <a:endParaRPr/>
          </a:p>
          <a:p>
            <a:pPr indent="0" lvl="0" marL="0" rtl="0" algn="l">
              <a:spcBef>
                <a:spcPts val="0"/>
              </a:spcBef>
              <a:spcAft>
                <a:spcPts val="0"/>
              </a:spcAft>
              <a:buNone/>
            </a:pPr>
            <a:r>
              <a:t/>
            </a:r>
            <a:endParaRPr/>
          </a:p>
          <a:p>
            <a:pPr indent="0" lvl="0" marL="0" rtl="0" algn="l">
              <a:spcBef>
                <a:spcPts val="0"/>
              </a:spcBef>
              <a:spcAft>
                <a:spcPts val="0"/>
              </a:spcAft>
              <a:buNone/>
            </a:pPr>
            <a:r>
              <a:rPr lang="en-US"/>
              <a:t>It was found that in 2022, Hawai’i’s transportation sector contributed to 11.388 MMT of CO2e emissions. </a:t>
            </a:r>
            <a:endParaRPr/>
          </a:p>
          <a:p>
            <a:pPr indent="0" lvl="0" marL="0" rtl="0" algn="l">
              <a:spcBef>
                <a:spcPts val="0"/>
              </a:spcBef>
              <a:spcAft>
                <a:spcPts val="0"/>
              </a:spcAft>
              <a:buNone/>
            </a:pPr>
            <a:r>
              <a:rPr lang="en-US"/>
              <a:t>The transportation </a:t>
            </a:r>
            <a:r>
              <a:rPr lang="en-US"/>
              <a:t>sector</a:t>
            </a:r>
            <a:r>
              <a:rPr lang="en-US"/>
              <a:t> represents a very large portion of the energy consumption in Hawai’i, which means it also represents a significant opportunity for reductions in GHG emissions. </a:t>
            </a:r>
            <a:endParaRPr/>
          </a:p>
        </p:txBody>
      </p:sp>
      <p:sp>
        <p:nvSpPr>
          <p:cNvPr id="177" name="Google Shape;177;p11:notes"/>
          <p:cNvSpPr/>
          <p:nvPr>
            <p:ph idx="2" type="sldImg"/>
          </p:nvPr>
        </p:nvSpPr>
        <p:spPr>
          <a:xfrm>
            <a:off x="1143225" y="685800"/>
            <a:ext cx="4572225" cy="34290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1" name="Shape 11"/>
        <p:cNvGrpSpPr/>
        <p:nvPr/>
      </p:nvGrpSpPr>
      <p:grpSpPr>
        <a:xfrm>
          <a:off x="0" y="0"/>
          <a:ext cx="0" cy="0"/>
          <a:chOff x="0" y="0"/>
          <a:chExt cx="0" cy="0"/>
        </a:xfrm>
      </p:grpSpPr>
      <p:sp>
        <p:nvSpPr>
          <p:cNvPr id="12" name="Google Shape;12;p2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3" name="Google Shape;13;p2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4" name="Google Shape;14;p2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68" name="Shape 68"/>
        <p:cNvGrpSpPr/>
        <p:nvPr/>
      </p:nvGrpSpPr>
      <p:grpSpPr>
        <a:xfrm>
          <a:off x="0" y="0"/>
          <a:ext cx="0" cy="0"/>
          <a:chOff x="0" y="0"/>
          <a:chExt cx="0" cy="0"/>
        </a:xfrm>
      </p:grpSpPr>
      <p:sp>
        <p:nvSpPr>
          <p:cNvPr id="69" name="Google Shape;69;p3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0" name="Google Shape;70;p34"/>
          <p:cNvSpPr txBox="1"/>
          <p:nvPr>
            <p:ph idx="1" type="body"/>
          </p:nvPr>
        </p:nvSpPr>
        <p:spPr>
          <a:xfrm rot="5400000">
            <a:off x="2309019" y="-251618"/>
            <a:ext cx="4525963" cy="82296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1" name="Google Shape;71;p3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2" name="Google Shape;72;p3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3" name="Google Shape;73;p3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74" name="Shape 74"/>
        <p:cNvGrpSpPr/>
        <p:nvPr/>
      </p:nvGrpSpPr>
      <p:grpSpPr>
        <a:xfrm>
          <a:off x="0" y="0"/>
          <a:ext cx="0" cy="0"/>
          <a:chOff x="0" y="0"/>
          <a:chExt cx="0" cy="0"/>
        </a:xfrm>
      </p:grpSpPr>
      <p:sp>
        <p:nvSpPr>
          <p:cNvPr id="75" name="Google Shape;75;p35"/>
          <p:cNvSpPr txBox="1"/>
          <p:nvPr>
            <p:ph type="title"/>
          </p:nvPr>
        </p:nvSpPr>
        <p:spPr>
          <a:xfrm rot="5400000">
            <a:off x="4732338" y="2171701"/>
            <a:ext cx="5851525" cy="20574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6" name="Google Shape;76;p35"/>
          <p:cNvSpPr txBox="1"/>
          <p:nvPr>
            <p:ph idx="1" type="body"/>
          </p:nvPr>
        </p:nvSpPr>
        <p:spPr>
          <a:xfrm rot="5400000">
            <a:off x="541338" y="190500"/>
            <a:ext cx="5851525" cy="6019800"/>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77" name="Google Shape;77;p35"/>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35"/>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9" name="Google Shape;79;p35"/>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15" name="Shape 15"/>
        <p:cNvGrpSpPr/>
        <p:nvPr/>
      </p:nvGrpSpPr>
      <p:grpSpPr>
        <a:xfrm>
          <a:off x="0" y="0"/>
          <a:ext cx="0" cy="0"/>
          <a:chOff x="0" y="0"/>
          <a:chExt cx="0" cy="0"/>
        </a:xfrm>
      </p:grpSpPr>
      <p:sp>
        <p:nvSpPr>
          <p:cNvPr id="16" name="Google Shape;16;p26"/>
          <p:cNvSpPr txBox="1"/>
          <p:nvPr>
            <p:ph type="ctrTitle"/>
          </p:nvPr>
        </p:nvSpPr>
        <p:spPr>
          <a:xfrm>
            <a:off x="685800" y="2130425"/>
            <a:ext cx="7772400" cy="1470025"/>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 name="Google Shape;17;p26"/>
          <p:cNvSpPr txBox="1"/>
          <p:nvPr>
            <p:ph idx="1" type="subTitle"/>
          </p:nvPr>
        </p:nvSpPr>
        <p:spPr>
          <a:xfrm>
            <a:off x="1371600" y="3886200"/>
            <a:ext cx="6400800" cy="1752600"/>
          </a:xfrm>
          <a:prstGeom prst="rect">
            <a:avLst/>
          </a:prstGeom>
          <a:noFill/>
          <a:ln>
            <a:noFill/>
          </a:ln>
        </p:spPr>
        <p:txBody>
          <a:bodyPr anchorCtr="0" anchor="t" bIns="45700" lIns="91425" spcFirstLastPara="1" rIns="91425" wrap="square" tIns="4570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p:txBody>
      </p:sp>
      <p:sp>
        <p:nvSpPr>
          <p:cNvPr id="18" name="Google Shape;18;p26"/>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19" name="Google Shape;19;p26"/>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26"/>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1" name="Shape 21"/>
        <p:cNvGrpSpPr/>
        <p:nvPr/>
      </p:nvGrpSpPr>
      <p:grpSpPr>
        <a:xfrm>
          <a:off x="0" y="0"/>
          <a:ext cx="0" cy="0"/>
          <a:chOff x="0" y="0"/>
          <a:chExt cx="0" cy="0"/>
        </a:xfrm>
      </p:grpSpPr>
      <p:sp>
        <p:nvSpPr>
          <p:cNvPr id="22" name="Google Shape;22;p27"/>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3" name="Google Shape;23;p27"/>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342900" lvl="0" marL="457200" algn="l">
              <a:spcBef>
                <a:spcPts val="360"/>
              </a:spcBef>
              <a:spcAft>
                <a:spcPts val="0"/>
              </a:spcAft>
              <a:buClr>
                <a:schemeClr val="dk1"/>
              </a:buClr>
              <a:buSzPts val="1800"/>
              <a:buChar char="•"/>
              <a:defRPr/>
            </a:lvl1pPr>
            <a:lvl2pPr indent="-342900" lvl="1" marL="914400" algn="l">
              <a:spcBef>
                <a:spcPts val="360"/>
              </a:spcBef>
              <a:spcAft>
                <a:spcPts val="0"/>
              </a:spcAft>
              <a:buClr>
                <a:schemeClr val="dk1"/>
              </a:buClr>
              <a:buSzPts val="1800"/>
              <a:buChar char="–"/>
              <a:defRPr/>
            </a:lvl2pPr>
            <a:lvl3pPr indent="-342900" lvl="2" marL="1371600" algn="l">
              <a:spcBef>
                <a:spcPts val="360"/>
              </a:spcBef>
              <a:spcAft>
                <a:spcPts val="0"/>
              </a:spcAft>
              <a:buClr>
                <a:schemeClr val="dk1"/>
              </a:buClr>
              <a:buSzPts val="1800"/>
              <a:buChar char="•"/>
              <a:defRPr/>
            </a:lvl3pPr>
            <a:lvl4pPr indent="-342900" lvl="3" marL="1828800" algn="l">
              <a:spcBef>
                <a:spcPts val="360"/>
              </a:spcBef>
              <a:spcAft>
                <a:spcPts val="0"/>
              </a:spcAft>
              <a:buClr>
                <a:schemeClr val="dk1"/>
              </a:buClr>
              <a:buSzPts val="1800"/>
              <a:buChar char="–"/>
              <a:defRPr/>
            </a:lvl4pPr>
            <a:lvl5pPr indent="-342900" lvl="4" marL="2286000" algn="l">
              <a:spcBef>
                <a:spcPts val="360"/>
              </a:spcBef>
              <a:spcAft>
                <a:spcPts val="0"/>
              </a:spcAft>
              <a:buClr>
                <a:schemeClr val="dk1"/>
              </a:buClr>
              <a:buSzPts val="1800"/>
              <a:buChar char="»"/>
              <a:defRPr/>
            </a:lvl5pPr>
            <a:lvl6pPr indent="-342900" lvl="5" marL="2743200" algn="l">
              <a:spcBef>
                <a:spcPts val="360"/>
              </a:spcBef>
              <a:spcAft>
                <a:spcPts val="0"/>
              </a:spcAft>
              <a:buClr>
                <a:schemeClr val="dk1"/>
              </a:buClr>
              <a:buSzPts val="1800"/>
              <a:buChar char="•"/>
              <a:defRPr/>
            </a:lvl6pPr>
            <a:lvl7pPr indent="-342900" lvl="6" marL="3200400" algn="l">
              <a:spcBef>
                <a:spcPts val="360"/>
              </a:spcBef>
              <a:spcAft>
                <a:spcPts val="0"/>
              </a:spcAft>
              <a:buClr>
                <a:schemeClr val="dk1"/>
              </a:buClr>
              <a:buSzPts val="1800"/>
              <a:buChar char="•"/>
              <a:defRPr/>
            </a:lvl7pPr>
            <a:lvl8pPr indent="-342900" lvl="7" marL="3657600" algn="l">
              <a:spcBef>
                <a:spcPts val="360"/>
              </a:spcBef>
              <a:spcAft>
                <a:spcPts val="0"/>
              </a:spcAft>
              <a:buClr>
                <a:schemeClr val="dk1"/>
              </a:buClr>
              <a:buSzPts val="1800"/>
              <a:buChar char="•"/>
              <a:defRPr/>
            </a:lvl8pPr>
            <a:lvl9pPr indent="-342900" lvl="8" marL="4114800" algn="l">
              <a:spcBef>
                <a:spcPts val="360"/>
              </a:spcBef>
              <a:spcAft>
                <a:spcPts val="0"/>
              </a:spcAft>
              <a:buClr>
                <a:schemeClr val="dk1"/>
              </a:buClr>
              <a:buSzPts val="1800"/>
              <a:buChar char="•"/>
              <a:defRPr/>
            </a:lvl9pPr>
          </a:lstStyle>
          <a:p/>
        </p:txBody>
      </p:sp>
      <p:sp>
        <p:nvSpPr>
          <p:cNvPr id="24" name="Google Shape;24;p27"/>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5" name="Google Shape;25;p27"/>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6" name="Google Shape;26;p27"/>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27" name="Shape 27"/>
        <p:cNvGrpSpPr/>
        <p:nvPr/>
      </p:nvGrpSpPr>
      <p:grpSpPr>
        <a:xfrm>
          <a:off x="0" y="0"/>
          <a:ext cx="0" cy="0"/>
          <a:chOff x="0" y="0"/>
          <a:chExt cx="0" cy="0"/>
        </a:xfrm>
      </p:grpSpPr>
      <p:sp>
        <p:nvSpPr>
          <p:cNvPr id="28" name="Google Shape;28;p28"/>
          <p:cNvSpPr txBox="1"/>
          <p:nvPr>
            <p:ph type="title"/>
          </p:nvPr>
        </p:nvSpPr>
        <p:spPr>
          <a:xfrm>
            <a:off x="722313" y="4406900"/>
            <a:ext cx="7772400" cy="1362075"/>
          </a:xfrm>
          <a:prstGeom prst="rect">
            <a:avLst/>
          </a:prstGeom>
          <a:noFill/>
          <a:ln>
            <a:noFill/>
          </a:ln>
        </p:spPr>
        <p:txBody>
          <a:bodyPr anchorCtr="0" anchor="t" bIns="45700" lIns="91425" spcFirstLastPara="1" rIns="91425" wrap="square" tIns="45700">
            <a:normAutofit/>
          </a:bodyPr>
          <a:lstStyle>
            <a:lvl1pPr lvl="0" algn="l">
              <a:spcBef>
                <a:spcPts val="0"/>
              </a:spcBef>
              <a:spcAft>
                <a:spcPts val="0"/>
              </a:spcAft>
              <a:buClr>
                <a:schemeClr val="dk1"/>
              </a:buClr>
              <a:buSzPts val="4000"/>
              <a:buFont typeface="Calibri"/>
              <a:buNone/>
              <a:defRPr b="1" sz="4000"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9" name="Google Shape;29;p28"/>
          <p:cNvSpPr txBox="1"/>
          <p:nvPr>
            <p:ph idx="1" type="body"/>
          </p:nvPr>
        </p:nvSpPr>
        <p:spPr>
          <a:xfrm>
            <a:off x="722313" y="2906713"/>
            <a:ext cx="7772400" cy="1500187"/>
          </a:xfrm>
          <a:prstGeom prst="rect">
            <a:avLst/>
          </a:prstGeom>
          <a:noFill/>
          <a:ln>
            <a:noFill/>
          </a:ln>
        </p:spPr>
        <p:txBody>
          <a:bodyPr anchorCtr="0" anchor="b" bIns="45700" lIns="91425" spcFirstLastPara="1" rIns="91425" wrap="square" tIns="45700">
            <a:normAutofit/>
          </a:bodyPr>
          <a:lstStyle>
            <a:lvl1pPr indent="-228600" lvl="0" marL="457200" algn="l">
              <a:spcBef>
                <a:spcPts val="400"/>
              </a:spcBef>
              <a:spcAft>
                <a:spcPts val="0"/>
              </a:spcAft>
              <a:buClr>
                <a:srgbClr val="888888"/>
              </a:buClr>
              <a:buSzPts val="2000"/>
              <a:buNone/>
              <a:defRPr sz="2000">
                <a:solidFill>
                  <a:srgbClr val="888888"/>
                </a:solidFill>
              </a:defRPr>
            </a:lvl1pPr>
            <a:lvl2pPr indent="-228600" lvl="1" marL="914400" algn="l">
              <a:spcBef>
                <a:spcPts val="360"/>
              </a:spcBef>
              <a:spcAft>
                <a:spcPts val="0"/>
              </a:spcAft>
              <a:buClr>
                <a:srgbClr val="888888"/>
              </a:buClr>
              <a:buSzPts val="1800"/>
              <a:buNone/>
              <a:defRPr sz="1800">
                <a:solidFill>
                  <a:srgbClr val="888888"/>
                </a:solidFill>
              </a:defRPr>
            </a:lvl2pPr>
            <a:lvl3pPr indent="-228600" lvl="2" marL="1371600" algn="l">
              <a:spcBef>
                <a:spcPts val="320"/>
              </a:spcBef>
              <a:spcAft>
                <a:spcPts val="0"/>
              </a:spcAft>
              <a:buClr>
                <a:srgbClr val="888888"/>
              </a:buClr>
              <a:buSzPts val="1600"/>
              <a:buNone/>
              <a:defRPr sz="1600">
                <a:solidFill>
                  <a:srgbClr val="888888"/>
                </a:solidFill>
              </a:defRPr>
            </a:lvl3pPr>
            <a:lvl4pPr indent="-228600" lvl="3" marL="1828800" algn="l">
              <a:spcBef>
                <a:spcPts val="280"/>
              </a:spcBef>
              <a:spcAft>
                <a:spcPts val="0"/>
              </a:spcAft>
              <a:buClr>
                <a:srgbClr val="888888"/>
              </a:buClr>
              <a:buSzPts val="1400"/>
              <a:buNone/>
              <a:defRPr sz="1400">
                <a:solidFill>
                  <a:srgbClr val="888888"/>
                </a:solidFill>
              </a:defRPr>
            </a:lvl4pPr>
            <a:lvl5pPr indent="-228600" lvl="4" marL="2286000" algn="l">
              <a:spcBef>
                <a:spcPts val="280"/>
              </a:spcBef>
              <a:spcAft>
                <a:spcPts val="0"/>
              </a:spcAft>
              <a:buClr>
                <a:srgbClr val="888888"/>
              </a:buClr>
              <a:buSzPts val="1400"/>
              <a:buNone/>
              <a:defRPr sz="1400">
                <a:solidFill>
                  <a:srgbClr val="888888"/>
                </a:solidFill>
              </a:defRPr>
            </a:lvl5pPr>
            <a:lvl6pPr indent="-228600" lvl="5" marL="2743200" algn="l">
              <a:spcBef>
                <a:spcPts val="280"/>
              </a:spcBef>
              <a:spcAft>
                <a:spcPts val="0"/>
              </a:spcAft>
              <a:buClr>
                <a:srgbClr val="888888"/>
              </a:buClr>
              <a:buSzPts val="1400"/>
              <a:buNone/>
              <a:defRPr sz="1400">
                <a:solidFill>
                  <a:srgbClr val="888888"/>
                </a:solidFill>
              </a:defRPr>
            </a:lvl6pPr>
            <a:lvl7pPr indent="-228600" lvl="6" marL="3200400" algn="l">
              <a:spcBef>
                <a:spcPts val="280"/>
              </a:spcBef>
              <a:spcAft>
                <a:spcPts val="0"/>
              </a:spcAft>
              <a:buClr>
                <a:srgbClr val="888888"/>
              </a:buClr>
              <a:buSzPts val="1400"/>
              <a:buNone/>
              <a:defRPr sz="1400">
                <a:solidFill>
                  <a:srgbClr val="888888"/>
                </a:solidFill>
              </a:defRPr>
            </a:lvl7pPr>
            <a:lvl8pPr indent="-228600" lvl="7" marL="3657600" algn="l">
              <a:spcBef>
                <a:spcPts val="280"/>
              </a:spcBef>
              <a:spcAft>
                <a:spcPts val="0"/>
              </a:spcAft>
              <a:buClr>
                <a:srgbClr val="888888"/>
              </a:buClr>
              <a:buSzPts val="1400"/>
              <a:buNone/>
              <a:defRPr sz="1400">
                <a:solidFill>
                  <a:srgbClr val="888888"/>
                </a:solidFill>
              </a:defRPr>
            </a:lvl8pPr>
            <a:lvl9pPr indent="-228600" lvl="8" marL="4114800" algn="l">
              <a:spcBef>
                <a:spcPts val="280"/>
              </a:spcBef>
              <a:spcAft>
                <a:spcPts val="0"/>
              </a:spcAft>
              <a:buClr>
                <a:srgbClr val="888888"/>
              </a:buClr>
              <a:buSzPts val="1400"/>
              <a:buNone/>
              <a:defRPr sz="1400">
                <a:solidFill>
                  <a:srgbClr val="888888"/>
                </a:solidFill>
              </a:defRPr>
            </a:lvl9pPr>
          </a:lstStyle>
          <a:p/>
        </p:txBody>
      </p:sp>
      <p:sp>
        <p:nvSpPr>
          <p:cNvPr id="30" name="Google Shape;30;p28"/>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1" name="Google Shape;31;p28"/>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2" name="Google Shape;32;p28"/>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33" name="Shape 33"/>
        <p:cNvGrpSpPr/>
        <p:nvPr/>
      </p:nvGrpSpPr>
      <p:grpSpPr>
        <a:xfrm>
          <a:off x="0" y="0"/>
          <a:ext cx="0" cy="0"/>
          <a:chOff x="0" y="0"/>
          <a:chExt cx="0" cy="0"/>
        </a:xfrm>
      </p:grpSpPr>
      <p:sp>
        <p:nvSpPr>
          <p:cNvPr id="34" name="Google Shape;34;p29"/>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5" name="Google Shape;35;p29"/>
          <p:cNvSpPr txBox="1"/>
          <p:nvPr>
            <p:ph idx="1" type="body"/>
          </p:nvPr>
        </p:nvSpPr>
        <p:spPr>
          <a:xfrm>
            <a:off x="457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6" name="Google Shape;36;p29"/>
          <p:cNvSpPr txBox="1"/>
          <p:nvPr>
            <p:ph idx="2" type="body"/>
          </p:nvPr>
        </p:nvSpPr>
        <p:spPr>
          <a:xfrm>
            <a:off x="4648200" y="1600200"/>
            <a:ext cx="4038600" cy="4525963"/>
          </a:xfrm>
          <a:prstGeom prst="rect">
            <a:avLst/>
          </a:prstGeom>
          <a:noFill/>
          <a:ln>
            <a:noFill/>
          </a:ln>
        </p:spPr>
        <p:txBody>
          <a:bodyPr anchorCtr="0" anchor="t" bIns="45700" lIns="91425" spcFirstLastPara="1" rIns="91425" wrap="square" tIns="45700">
            <a:normAutofit/>
          </a:bodyPr>
          <a:lstStyle>
            <a:lvl1pPr indent="-406400" lvl="0" marL="457200" algn="l">
              <a:spcBef>
                <a:spcPts val="560"/>
              </a:spcBef>
              <a:spcAft>
                <a:spcPts val="0"/>
              </a:spcAft>
              <a:buClr>
                <a:schemeClr val="dk1"/>
              </a:buClr>
              <a:buSzPts val="2800"/>
              <a:buChar char="•"/>
              <a:defRPr sz="2800"/>
            </a:lvl1pPr>
            <a:lvl2pPr indent="-381000" lvl="1" marL="914400" algn="l">
              <a:spcBef>
                <a:spcPts val="480"/>
              </a:spcBef>
              <a:spcAft>
                <a:spcPts val="0"/>
              </a:spcAft>
              <a:buClr>
                <a:schemeClr val="dk1"/>
              </a:buClr>
              <a:buSzPts val="2400"/>
              <a:buChar char="–"/>
              <a:defRPr sz="2400"/>
            </a:lvl2pPr>
            <a:lvl3pPr indent="-355600" lvl="2" marL="1371600" algn="l">
              <a:spcBef>
                <a:spcPts val="400"/>
              </a:spcBef>
              <a:spcAft>
                <a:spcPts val="0"/>
              </a:spcAft>
              <a:buClr>
                <a:schemeClr val="dk1"/>
              </a:buClr>
              <a:buSzPts val="2000"/>
              <a:buChar char="•"/>
              <a:defRPr sz="2000"/>
            </a:lvl3pPr>
            <a:lvl4pPr indent="-342900" lvl="3" marL="1828800" algn="l">
              <a:spcBef>
                <a:spcPts val="360"/>
              </a:spcBef>
              <a:spcAft>
                <a:spcPts val="0"/>
              </a:spcAft>
              <a:buClr>
                <a:schemeClr val="dk1"/>
              </a:buClr>
              <a:buSzPts val="1800"/>
              <a:buChar char="–"/>
              <a:defRPr sz="1800"/>
            </a:lvl4pPr>
            <a:lvl5pPr indent="-342900" lvl="4" marL="2286000" algn="l">
              <a:spcBef>
                <a:spcPts val="360"/>
              </a:spcBef>
              <a:spcAft>
                <a:spcPts val="0"/>
              </a:spcAft>
              <a:buClr>
                <a:schemeClr val="dk1"/>
              </a:buClr>
              <a:buSzPts val="1800"/>
              <a:buChar char="»"/>
              <a:defRPr sz="1800"/>
            </a:lvl5pPr>
            <a:lvl6pPr indent="-342900" lvl="5" marL="2743200" algn="l">
              <a:spcBef>
                <a:spcPts val="360"/>
              </a:spcBef>
              <a:spcAft>
                <a:spcPts val="0"/>
              </a:spcAft>
              <a:buClr>
                <a:schemeClr val="dk1"/>
              </a:buClr>
              <a:buSzPts val="1800"/>
              <a:buChar char="•"/>
              <a:defRPr sz="1800"/>
            </a:lvl6pPr>
            <a:lvl7pPr indent="-342900" lvl="6" marL="3200400" algn="l">
              <a:spcBef>
                <a:spcPts val="360"/>
              </a:spcBef>
              <a:spcAft>
                <a:spcPts val="0"/>
              </a:spcAft>
              <a:buClr>
                <a:schemeClr val="dk1"/>
              </a:buClr>
              <a:buSzPts val="1800"/>
              <a:buChar char="•"/>
              <a:defRPr sz="1800"/>
            </a:lvl7pPr>
            <a:lvl8pPr indent="-342900" lvl="7" marL="3657600" algn="l">
              <a:spcBef>
                <a:spcPts val="360"/>
              </a:spcBef>
              <a:spcAft>
                <a:spcPts val="0"/>
              </a:spcAft>
              <a:buClr>
                <a:schemeClr val="dk1"/>
              </a:buClr>
              <a:buSzPts val="1800"/>
              <a:buChar char="•"/>
              <a:defRPr sz="1800"/>
            </a:lvl8pPr>
            <a:lvl9pPr indent="-342900" lvl="8" marL="4114800" algn="l">
              <a:spcBef>
                <a:spcPts val="360"/>
              </a:spcBef>
              <a:spcAft>
                <a:spcPts val="0"/>
              </a:spcAft>
              <a:buClr>
                <a:schemeClr val="dk1"/>
              </a:buClr>
              <a:buSzPts val="1800"/>
              <a:buChar char="•"/>
              <a:defRPr sz="1800"/>
            </a:lvl9pPr>
          </a:lstStyle>
          <a:p/>
        </p:txBody>
      </p:sp>
      <p:sp>
        <p:nvSpPr>
          <p:cNvPr id="37" name="Google Shape;37;p29"/>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8" name="Google Shape;38;p29"/>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29"/>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40" name="Shape 40"/>
        <p:cNvGrpSpPr/>
        <p:nvPr/>
      </p:nvGrpSpPr>
      <p:grpSpPr>
        <a:xfrm>
          <a:off x="0" y="0"/>
          <a:ext cx="0" cy="0"/>
          <a:chOff x="0" y="0"/>
          <a:chExt cx="0" cy="0"/>
        </a:xfrm>
      </p:grpSpPr>
      <p:sp>
        <p:nvSpPr>
          <p:cNvPr id="41" name="Google Shape;41;p30"/>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2" name="Google Shape;42;p30"/>
          <p:cNvSpPr txBox="1"/>
          <p:nvPr>
            <p:ph idx="1" type="body"/>
          </p:nvPr>
        </p:nvSpPr>
        <p:spPr>
          <a:xfrm>
            <a:off x="457200" y="1535113"/>
            <a:ext cx="4040188"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3" name="Google Shape;43;p30"/>
          <p:cNvSpPr txBox="1"/>
          <p:nvPr>
            <p:ph idx="2" type="body"/>
          </p:nvPr>
        </p:nvSpPr>
        <p:spPr>
          <a:xfrm>
            <a:off x="457200" y="2174875"/>
            <a:ext cx="4040188"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4" name="Google Shape;44;p30"/>
          <p:cNvSpPr txBox="1"/>
          <p:nvPr>
            <p:ph idx="3" type="body"/>
          </p:nvPr>
        </p:nvSpPr>
        <p:spPr>
          <a:xfrm>
            <a:off x="4645025" y="1535113"/>
            <a:ext cx="4041775" cy="639762"/>
          </a:xfrm>
          <a:prstGeom prst="rect">
            <a:avLst/>
          </a:prstGeom>
          <a:noFill/>
          <a:ln>
            <a:noFill/>
          </a:ln>
        </p:spPr>
        <p:txBody>
          <a:bodyPr anchorCtr="0" anchor="b" bIns="45700" lIns="91425" spcFirstLastPara="1" rIns="91425" wrap="square" tIns="45700">
            <a:normAutofit/>
          </a:bodyPr>
          <a:lstStyle>
            <a:lvl1pPr indent="-228600" lvl="0" marL="457200" algn="l">
              <a:spcBef>
                <a:spcPts val="480"/>
              </a:spcBef>
              <a:spcAft>
                <a:spcPts val="0"/>
              </a:spcAft>
              <a:buClr>
                <a:schemeClr val="dk1"/>
              </a:buClr>
              <a:buSzPts val="2400"/>
              <a:buNone/>
              <a:defRPr b="1" sz="2400"/>
            </a:lvl1pPr>
            <a:lvl2pPr indent="-228600" lvl="1" marL="914400" algn="l">
              <a:spcBef>
                <a:spcPts val="400"/>
              </a:spcBef>
              <a:spcAft>
                <a:spcPts val="0"/>
              </a:spcAft>
              <a:buClr>
                <a:schemeClr val="dk1"/>
              </a:buClr>
              <a:buSzPts val="2000"/>
              <a:buNone/>
              <a:defRPr b="1" sz="2000"/>
            </a:lvl2pPr>
            <a:lvl3pPr indent="-228600" lvl="2" marL="1371600" algn="l">
              <a:spcBef>
                <a:spcPts val="360"/>
              </a:spcBef>
              <a:spcAft>
                <a:spcPts val="0"/>
              </a:spcAft>
              <a:buClr>
                <a:schemeClr val="dk1"/>
              </a:buClr>
              <a:buSzPts val="1800"/>
              <a:buNone/>
              <a:defRPr b="1" sz="1800"/>
            </a:lvl3pPr>
            <a:lvl4pPr indent="-228600" lvl="3" marL="1828800" algn="l">
              <a:spcBef>
                <a:spcPts val="320"/>
              </a:spcBef>
              <a:spcAft>
                <a:spcPts val="0"/>
              </a:spcAft>
              <a:buClr>
                <a:schemeClr val="dk1"/>
              </a:buClr>
              <a:buSzPts val="1600"/>
              <a:buNone/>
              <a:defRPr b="1" sz="1600"/>
            </a:lvl4pPr>
            <a:lvl5pPr indent="-228600" lvl="4" marL="2286000" algn="l">
              <a:spcBef>
                <a:spcPts val="320"/>
              </a:spcBef>
              <a:spcAft>
                <a:spcPts val="0"/>
              </a:spcAft>
              <a:buClr>
                <a:schemeClr val="dk1"/>
              </a:buClr>
              <a:buSzPts val="1600"/>
              <a:buNone/>
              <a:defRPr b="1" sz="1600"/>
            </a:lvl5pPr>
            <a:lvl6pPr indent="-228600" lvl="5" marL="2743200" algn="l">
              <a:spcBef>
                <a:spcPts val="320"/>
              </a:spcBef>
              <a:spcAft>
                <a:spcPts val="0"/>
              </a:spcAft>
              <a:buClr>
                <a:schemeClr val="dk1"/>
              </a:buClr>
              <a:buSzPts val="1600"/>
              <a:buNone/>
              <a:defRPr b="1" sz="1600"/>
            </a:lvl6pPr>
            <a:lvl7pPr indent="-228600" lvl="6" marL="3200400" algn="l">
              <a:spcBef>
                <a:spcPts val="320"/>
              </a:spcBef>
              <a:spcAft>
                <a:spcPts val="0"/>
              </a:spcAft>
              <a:buClr>
                <a:schemeClr val="dk1"/>
              </a:buClr>
              <a:buSzPts val="1600"/>
              <a:buNone/>
              <a:defRPr b="1" sz="1600"/>
            </a:lvl7pPr>
            <a:lvl8pPr indent="-228600" lvl="7" marL="3657600" algn="l">
              <a:spcBef>
                <a:spcPts val="320"/>
              </a:spcBef>
              <a:spcAft>
                <a:spcPts val="0"/>
              </a:spcAft>
              <a:buClr>
                <a:schemeClr val="dk1"/>
              </a:buClr>
              <a:buSzPts val="1600"/>
              <a:buNone/>
              <a:defRPr b="1" sz="1600"/>
            </a:lvl8pPr>
            <a:lvl9pPr indent="-228600" lvl="8" marL="4114800" algn="l">
              <a:spcBef>
                <a:spcPts val="320"/>
              </a:spcBef>
              <a:spcAft>
                <a:spcPts val="0"/>
              </a:spcAft>
              <a:buClr>
                <a:schemeClr val="dk1"/>
              </a:buClr>
              <a:buSzPts val="1600"/>
              <a:buNone/>
              <a:defRPr b="1" sz="1600"/>
            </a:lvl9pPr>
          </a:lstStyle>
          <a:p/>
        </p:txBody>
      </p:sp>
      <p:sp>
        <p:nvSpPr>
          <p:cNvPr id="45" name="Google Shape;45;p30"/>
          <p:cNvSpPr txBox="1"/>
          <p:nvPr>
            <p:ph idx="4" type="body"/>
          </p:nvPr>
        </p:nvSpPr>
        <p:spPr>
          <a:xfrm>
            <a:off x="4645025" y="2174875"/>
            <a:ext cx="4041775" cy="3951288"/>
          </a:xfrm>
          <a:prstGeom prst="rect">
            <a:avLst/>
          </a:prstGeom>
          <a:noFill/>
          <a:ln>
            <a:noFill/>
          </a:ln>
        </p:spPr>
        <p:txBody>
          <a:bodyPr anchorCtr="0" anchor="t" bIns="45700" lIns="91425" spcFirstLastPara="1" rIns="91425" wrap="square" tIns="45700">
            <a:normAutofit/>
          </a:bodyPr>
          <a:lstStyle>
            <a:lvl1pPr indent="-381000" lvl="0" marL="457200" algn="l">
              <a:spcBef>
                <a:spcPts val="480"/>
              </a:spcBef>
              <a:spcAft>
                <a:spcPts val="0"/>
              </a:spcAft>
              <a:buClr>
                <a:schemeClr val="dk1"/>
              </a:buClr>
              <a:buSzPts val="2400"/>
              <a:buChar char="•"/>
              <a:defRPr sz="2400"/>
            </a:lvl1pPr>
            <a:lvl2pPr indent="-355600" lvl="1" marL="914400" algn="l">
              <a:spcBef>
                <a:spcPts val="400"/>
              </a:spcBef>
              <a:spcAft>
                <a:spcPts val="0"/>
              </a:spcAft>
              <a:buClr>
                <a:schemeClr val="dk1"/>
              </a:buClr>
              <a:buSzPts val="2000"/>
              <a:buChar char="–"/>
              <a:defRPr sz="2000"/>
            </a:lvl2pPr>
            <a:lvl3pPr indent="-342900" lvl="2" marL="1371600" algn="l">
              <a:spcBef>
                <a:spcPts val="360"/>
              </a:spcBef>
              <a:spcAft>
                <a:spcPts val="0"/>
              </a:spcAft>
              <a:buClr>
                <a:schemeClr val="dk1"/>
              </a:buClr>
              <a:buSzPts val="1800"/>
              <a:buChar char="•"/>
              <a:defRPr sz="1800"/>
            </a:lvl3pPr>
            <a:lvl4pPr indent="-330200" lvl="3" marL="1828800" algn="l">
              <a:spcBef>
                <a:spcPts val="320"/>
              </a:spcBef>
              <a:spcAft>
                <a:spcPts val="0"/>
              </a:spcAft>
              <a:buClr>
                <a:schemeClr val="dk1"/>
              </a:buClr>
              <a:buSzPts val="1600"/>
              <a:buChar char="–"/>
              <a:defRPr sz="1600"/>
            </a:lvl4pPr>
            <a:lvl5pPr indent="-330200" lvl="4" marL="2286000" algn="l">
              <a:spcBef>
                <a:spcPts val="320"/>
              </a:spcBef>
              <a:spcAft>
                <a:spcPts val="0"/>
              </a:spcAft>
              <a:buClr>
                <a:schemeClr val="dk1"/>
              </a:buClr>
              <a:buSzPts val="1600"/>
              <a:buChar char="»"/>
              <a:defRPr sz="1600"/>
            </a:lvl5pPr>
            <a:lvl6pPr indent="-330200" lvl="5" marL="2743200" algn="l">
              <a:spcBef>
                <a:spcPts val="320"/>
              </a:spcBef>
              <a:spcAft>
                <a:spcPts val="0"/>
              </a:spcAft>
              <a:buClr>
                <a:schemeClr val="dk1"/>
              </a:buClr>
              <a:buSzPts val="1600"/>
              <a:buChar char="•"/>
              <a:defRPr sz="1600"/>
            </a:lvl6pPr>
            <a:lvl7pPr indent="-330200" lvl="6" marL="3200400" algn="l">
              <a:spcBef>
                <a:spcPts val="320"/>
              </a:spcBef>
              <a:spcAft>
                <a:spcPts val="0"/>
              </a:spcAft>
              <a:buClr>
                <a:schemeClr val="dk1"/>
              </a:buClr>
              <a:buSzPts val="1600"/>
              <a:buChar char="•"/>
              <a:defRPr sz="1600"/>
            </a:lvl7pPr>
            <a:lvl8pPr indent="-330200" lvl="7" marL="3657600" algn="l">
              <a:spcBef>
                <a:spcPts val="320"/>
              </a:spcBef>
              <a:spcAft>
                <a:spcPts val="0"/>
              </a:spcAft>
              <a:buClr>
                <a:schemeClr val="dk1"/>
              </a:buClr>
              <a:buSzPts val="1600"/>
              <a:buChar char="•"/>
              <a:defRPr sz="1600"/>
            </a:lvl8pPr>
            <a:lvl9pPr indent="-330200" lvl="8" marL="4114800" algn="l">
              <a:spcBef>
                <a:spcPts val="320"/>
              </a:spcBef>
              <a:spcAft>
                <a:spcPts val="0"/>
              </a:spcAft>
              <a:buClr>
                <a:schemeClr val="dk1"/>
              </a:buClr>
              <a:buSzPts val="1600"/>
              <a:buChar char="•"/>
              <a:defRPr sz="1600"/>
            </a:lvl9pPr>
          </a:lstStyle>
          <a:p/>
        </p:txBody>
      </p:sp>
      <p:sp>
        <p:nvSpPr>
          <p:cNvPr id="46" name="Google Shape;46;p30"/>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7" name="Google Shape;47;p30"/>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8" name="Google Shape;48;p30"/>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9" name="Shape 49"/>
        <p:cNvGrpSpPr/>
        <p:nvPr/>
      </p:nvGrpSpPr>
      <p:grpSpPr>
        <a:xfrm>
          <a:off x="0" y="0"/>
          <a:ext cx="0" cy="0"/>
          <a:chOff x="0" y="0"/>
          <a:chExt cx="0" cy="0"/>
        </a:xfrm>
      </p:grpSpPr>
      <p:sp>
        <p:nvSpPr>
          <p:cNvPr id="50" name="Google Shape;50;p31"/>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1" name="Google Shape;51;p31"/>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31"/>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31"/>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54" name="Shape 54"/>
        <p:cNvGrpSpPr/>
        <p:nvPr/>
      </p:nvGrpSpPr>
      <p:grpSpPr>
        <a:xfrm>
          <a:off x="0" y="0"/>
          <a:ext cx="0" cy="0"/>
          <a:chOff x="0" y="0"/>
          <a:chExt cx="0" cy="0"/>
        </a:xfrm>
      </p:grpSpPr>
      <p:sp>
        <p:nvSpPr>
          <p:cNvPr id="55" name="Google Shape;55;p32"/>
          <p:cNvSpPr txBox="1"/>
          <p:nvPr>
            <p:ph type="title"/>
          </p:nvPr>
        </p:nvSpPr>
        <p:spPr>
          <a:xfrm>
            <a:off x="457200" y="273050"/>
            <a:ext cx="3008313" cy="1162050"/>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32"/>
          <p:cNvSpPr txBox="1"/>
          <p:nvPr>
            <p:ph idx="1" type="body"/>
          </p:nvPr>
        </p:nvSpPr>
        <p:spPr>
          <a:xfrm>
            <a:off x="3575050" y="273050"/>
            <a:ext cx="5111750" cy="5853113"/>
          </a:xfrm>
          <a:prstGeom prst="rect">
            <a:avLst/>
          </a:prstGeom>
          <a:noFill/>
          <a:ln>
            <a:noFill/>
          </a:ln>
        </p:spPr>
        <p:txBody>
          <a:bodyPr anchorCtr="0" anchor="t" bIns="45700" lIns="91425" spcFirstLastPara="1" rIns="91425" wrap="square" tIns="45700">
            <a:normAutofit/>
          </a:bodyPr>
          <a:lstStyle>
            <a:lvl1pPr indent="-431800" lvl="0" marL="457200" algn="l">
              <a:spcBef>
                <a:spcPts val="640"/>
              </a:spcBef>
              <a:spcAft>
                <a:spcPts val="0"/>
              </a:spcAft>
              <a:buClr>
                <a:schemeClr val="dk1"/>
              </a:buClr>
              <a:buSzPts val="3200"/>
              <a:buChar char="•"/>
              <a:defRPr sz="3200"/>
            </a:lvl1pPr>
            <a:lvl2pPr indent="-406400" lvl="1" marL="914400" algn="l">
              <a:spcBef>
                <a:spcPts val="560"/>
              </a:spcBef>
              <a:spcAft>
                <a:spcPts val="0"/>
              </a:spcAft>
              <a:buClr>
                <a:schemeClr val="dk1"/>
              </a:buClr>
              <a:buSzPts val="2800"/>
              <a:buChar char="–"/>
              <a:defRPr sz="2800"/>
            </a:lvl2pPr>
            <a:lvl3pPr indent="-381000" lvl="2" marL="1371600" algn="l">
              <a:spcBef>
                <a:spcPts val="480"/>
              </a:spcBef>
              <a:spcAft>
                <a:spcPts val="0"/>
              </a:spcAft>
              <a:buClr>
                <a:schemeClr val="dk1"/>
              </a:buClr>
              <a:buSzPts val="2400"/>
              <a:buChar char="•"/>
              <a:defRPr sz="2400"/>
            </a:lvl3pPr>
            <a:lvl4pPr indent="-355600" lvl="3" marL="1828800" algn="l">
              <a:spcBef>
                <a:spcPts val="400"/>
              </a:spcBef>
              <a:spcAft>
                <a:spcPts val="0"/>
              </a:spcAft>
              <a:buClr>
                <a:schemeClr val="dk1"/>
              </a:buClr>
              <a:buSzPts val="2000"/>
              <a:buChar char="–"/>
              <a:defRPr sz="2000"/>
            </a:lvl4pPr>
            <a:lvl5pPr indent="-355600" lvl="4" marL="2286000" algn="l">
              <a:spcBef>
                <a:spcPts val="400"/>
              </a:spcBef>
              <a:spcAft>
                <a:spcPts val="0"/>
              </a:spcAft>
              <a:buClr>
                <a:schemeClr val="dk1"/>
              </a:buClr>
              <a:buSzPts val="2000"/>
              <a:buChar char="»"/>
              <a:defRPr sz="2000"/>
            </a:lvl5pPr>
            <a:lvl6pPr indent="-355600" lvl="5" marL="2743200" algn="l">
              <a:spcBef>
                <a:spcPts val="400"/>
              </a:spcBef>
              <a:spcAft>
                <a:spcPts val="0"/>
              </a:spcAft>
              <a:buClr>
                <a:schemeClr val="dk1"/>
              </a:buClr>
              <a:buSzPts val="2000"/>
              <a:buChar char="•"/>
              <a:defRPr sz="2000"/>
            </a:lvl6pPr>
            <a:lvl7pPr indent="-355600" lvl="6" marL="3200400" algn="l">
              <a:spcBef>
                <a:spcPts val="400"/>
              </a:spcBef>
              <a:spcAft>
                <a:spcPts val="0"/>
              </a:spcAft>
              <a:buClr>
                <a:schemeClr val="dk1"/>
              </a:buClr>
              <a:buSzPts val="2000"/>
              <a:buChar char="•"/>
              <a:defRPr sz="2000"/>
            </a:lvl7pPr>
            <a:lvl8pPr indent="-355600" lvl="7" marL="3657600" algn="l">
              <a:spcBef>
                <a:spcPts val="400"/>
              </a:spcBef>
              <a:spcAft>
                <a:spcPts val="0"/>
              </a:spcAft>
              <a:buClr>
                <a:schemeClr val="dk1"/>
              </a:buClr>
              <a:buSzPts val="2000"/>
              <a:buChar char="•"/>
              <a:defRPr sz="2000"/>
            </a:lvl8pPr>
            <a:lvl9pPr indent="-355600" lvl="8" marL="4114800" algn="l">
              <a:spcBef>
                <a:spcPts val="400"/>
              </a:spcBef>
              <a:spcAft>
                <a:spcPts val="0"/>
              </a:spcAft>
              <a:buClr>
                <a:schemeClr val="dk1"/>
              </a:buClr>
              <a:buSzPts val="2000"/>
              <a:buChar char="•"/>
              <a:defRPr sz="2000"/>
            </a:lvl9pPr>
          </a:lstStyle>
          <a:p/>
        </p:txBody>
      </p:sp>
      <p:sp>
        <p:nvSpPr>
          <p:cNvPr id="57" name="Google Shape;57;p32"/>
          <p:cNvSpPr txBox="1"/>
          <p:nvPr>
            <p:ph idx="2" type="body"/>
          </p:nvPr>
        </p:nvSpPr>
        <p:spPr>
          <a:xfrm>
            <a:off x="457200" y="1435100"/>
            <a:ext cx="3008313" cy="4691063"/>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58" name="Google Shape;58;p32"/>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9" name="Google Shape;59;p32"/>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0" name="Google Shape;60;p32"/>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61" name="Shape 61"/>
        <p:cNvGrpSpPr/>
        <p:nvPr/>
      </p:nvGrpSpPr>
      <p:grpSpPr>
        <a:xfrm>
          <a:off x="0" y="0"/>
          <a:ext cx="0" cy="0"/>
          <a:chOff x="0" y="0"/>
          <a:chExt cx="0" cy="0"/>
        </a:xfrm>
      </p:grpSpPr>
      <p:sp>
        <p:nvSpPr>
          <p:cNvPr id="62" name="Google Shape;62;p33"/>
          <p:cNvSpPr txBox="1"/>
          <p:nvPr>
            <p:ph type="title"/>
          </p:nvPr>
        </p:nvSpPr>
        <p:spPr>
          <a:xfrm>
            <a:off x="1792288" y="4800600"/>
            <a:ext cx="5486400" cy="566738"/>
          </a:xfrm>
          <a:prstGeom prst="rect">
            <a:avLst/>
          </a:prstGeom>
          <a:noFill/>
          <a:ln>
            <a:noFill/>
          </a:ln>
        </p:spPr>
        <p:txBody>
          <a:bodyPr anchorCtr="0" anchor="b" bIns="45700" lIns="91425" spcFirstLastPara="1" rIns="91425" wrap="square" tIns="45700">
            <a:normAutofit/>
          </a:bodyPr>
          <a:lstStyle>
            <a:lvl1pPr lvl="0" algn="l">
              <a:spcBef>
                <a:spcPts val="0"/>
              </a:spcBef>
              <a:spcAft>
                <a:spcPts val="0"/>
              </a:spcAft>
              <a:buClr>
                <a:schemeClr val="dk1"/>
              </a:buClr>
              <a:buSzPts val="2000"/>
              <a:buFont typeface="Calibri"/>
              <a:buNone/>
              <a:defRPr b="1" sz="2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3" name="Google Shape;63;p33"/>
          <p:cNvSpPr/>
          <p:nvPr>
            <p:ph idx="2" type="pic"/>
          </p:nvPr>
        </p:nvSpPr>
        <p:spPr>
          <a:xfrm>
            <a:off x="1792288" y="612775"/>
            <a:ext cx="5486400" cy="4114800"/>
          </a:xfrm>
          <a:prstGeom prst="rect">
            <a:avLst/>
          </a:prstGeom>
          <a:noFill/>
          <a:ln>
            <a:noFill/>
          </a:ln>
        </p:spPr>
      </p:sp>
      <p:sp>
        <p:nvSpPr>
          <p:cNvPr id="64" name="Google Shape;64;p33"/>
          <p:cNvSpPr txBox="1"/>
          <p:nvPr>
            <p:ph idx="1" type="body"/>
          </p:nvPr>
        </p:nvSpPr>
        <p:spPr>
          <a:xfrm>
            <a:off x="1792288" y="5367338"/>
            <a:ext cx="5486400" cy="804862"/>
          </a:xfrm>
          <a:prstGeom prst="rect">
            <a:avLst/>
          </a:prstGeom>
          <a:noFill/>
          <a:ln>
            <a:noFill/>
          </a:ln>
        </p:spPr>
        <p:txBody>
          <a:bodyPr anchorCtr="0" anchor="t" bIns="45700" lIns="91425" spcFirstLastPara="1" rIns="91425" wrap="square" tIns="45700">
            <a:normAutofit/>
          </a:bodyPr>
          <a:lstStyle>
            <a:lvl1pPr indent="-228600" lvl="0" marL="457200" algn="l">
              <a:spcBef>
                <a:spcPts val="280"/>
              </a:spcBef>
              <a:spcAft>
                <a:spcPts val="0"/>
              </a:spcAft>
              <a:buClr>
                <a:schemeClr val="dk1"/>
              </a:buClr>
              <a:buSzPts val="1400"/>
              <a:buNone/>
              <a:defRPr sz="1400"/>
            </a:lvl1pPr>
            <a:lvl2pPr indent="-228600" lvl="1" marL="914400" algn="l">
              <a:spcBef>
                <a:spcPts val="240"/>
              </a:spcBef>
              <a:spcAft>
                <a:spcPts val="0"/>
              </a:spcAft>
              <a:buClr>
                <a:schemeClr val="dk1"/>
              </a:buClr>
              <a:buSzPts val="1200"/>
              <a:buNone/>
              <a:defRPr sz="1200"/>
            </a:lvl2pPr>
            <a:lvl3pPr indent="-228600" lvl="2" marL="1371600" algn="l">
              <a:spcBef>
                <a:spcPts val="200"/>
              </a:spcBef>
              <a:spcAft>
                <a:spcPts val="0"/>
              </a:spcAft>
              <a:buClr>
                <a:schemeClr val="dk1"/>
              </a:buClr>
              <a:buSzPts val="1000"/>
              <a:buNone/>
              <a:defRPr sz="1000"/>
            </a:lvl3pPr>
            <a:lvl4pPr indent="-228600" lvl="3" marL="1828800" algn="l">
              <a:spcBef>
                <a:spcPts val="180"/>
              </a:spcBef>
              <a:spcAft>
                <a:spcPts val="0"/>
              </a:spcAft>
              <a:buClr>
                <a:schemeClr val="dk1"/>
              </a:buClr>
              <a:buSzPts val="900"/>
              <a:buNone/>
              <a:defRPr sz="900"/>
            </a:lvl4pPr>
            <a:lvl5pPr indent="-228600" lvl="4" marL="2286000" algn="l">
              <a:spcBef>
                <a:spcPts val="180"/>
              </a:spcBef>
              <a:spcAft>
                <a:spcPts val="0"/>
              </a:spcAft>
              <a:buClr>
                <a:schemeClr val="dk1"/>
              </a:buClr>
              <a:buSzPts val="900"/>
              <a:buNone/>
              <a:defRPr sz="900"/>
            </a:lvl5pPr>
            <a:lvl6pPr indent="-228600" lvl="5" marL="2743200" algn="l">
              <a:spcBef>
                <a:spcPts val="180"/>
              </a:spcBef>
              <a:spcAft>
                <a:spcPts val="0"/>
              </a:spcAft>
              <a:buClr>
                <a:schemeClr val="dk1"/>
              </a:buClr>
              <a:buSzPts val="900"/>
              <a:buNone/>
              <a:defRPr sz="900"/>
            </a:lvl6pPr>
            <a:lvl7pPr indent="-228600" lvl="6" marL="3200400" algn="l">
              <a:spcBef>
                <a:spcPts val="180"/>
              </a:spcBef>
              <a:spcAft>
                <a:spcPts val="0"/>
              </a:spcAft>
              <a:buClr>
                <a:schemeClr val="dk1"/>
              </a:buClr>
              <a:buSzPts val="900"/>
              <a:buNone/>
              <a:defRPr sz="900"/>
            </a:lvl7pPr>
            <a:lvl8pPr indent="-228600" lvl="7" marL="3657600" algn="l">
              <a:spcBef>
                <a:spcPts val="180"/>
              </a:spcBef>
              <a:spcAft>
                <a:spcPts val="0"/>
              </a:spcAft>
              <a:buClr>
                <a:schemeClr val="dk1"/>
              </a:buClr>
              <a:buSzPts val="900"/>
              <a:buNone/>
              <a:defRPr sz="900"/>
            </a:lvl8pPr>
            <a:lvl9pPr indent="-228600" lvl="8" marL="4114800" algn="l">
              <a:spcBef>
                <a:spcPts val="180"/>
              </a:spcBef>
              <a:spcAft>
                <a:spcPts val="0"/>
              </a:spcAft>
              <a:buClr>
                <a:schemeClr val="dk1"/>
              </a:buClr>
              <a:buSzPts val="900"/>
              <a:buNone/>
              <a:defRPr sz="900"/>
            </a:lvl9pPr>
          </a:lstStyle>
          <a:p/>
        </p:txBody>
      </p:sp>
      <p:sp>
        <p:nvSpPr>
          <p:cNvPr id="65" name="Google Shape;65;p33"/>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33"/>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33"/>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5" name="Shape 5"/>
        <p:cNvGrpSpPr/>
        <p:nvPr/>
      </p:nvGrpSpPr>
      <p:grpSpPr>
        <a:xfrm>
          <a:off x="0" y="0"/>
          <a:ext cx="0" cy="0"/>
          <a:chOff x="0" y="0"/>
          <a:chExt cx="0" cy="0"/>
        </a:xfrm>
      </p:grpSpPr>
      <p:sp>
        <p:nvSpPr>
          <p:cNvPr id="6" name="Google Shape;6;p24"/>
          <p:cNvSpPr txBox="1"/>
          <p:nvPr>
            <p:ph type="title"/>
          </p:nvPr>
        </p:nvSpPr>
        <p:spPr>
          <a:xfrm>
            <a:off x="457200" y="274638"/>
            <a:ext cx="8229600" cy="1143000"/>
          </a:xfrm>
          <a:prstGeom prst="rect">
            <a:avLst/>
          </a:prstGeom>
          <a:noFill/>
          <a:ln>
            <a:noFill/>
          </a:ln>
        </p:spPr>
        <p:txBody>
          <a:bodyPr anchorCtr="0" anchor="ctr" bIns="45700" lIns="91425" spcFirstLastPara="1" rIns="91425" wrap="square" tIns="45700">
            <a:normAutofit/>
          </a:bodyPr>
          <a:lstStyle>
            <a:lvl1pPr lvl="0" marR="0" rtl="0" algn="ctr">
              <a:spcBef>
                <a:spcPts val="0"/>
              </a:spcBef>
              <a:spcAft>
                <a:spcPts val="0"/>
              </a:spcAft>
              <a:buClr>
                <a:schemeClr val="dk1"/>
              </a:buClr>
              <a:buSzPts val="4400"/>
              <a:buFont typeface="Calibri"/>
              <a:buNone/>
              <a:defRPr b="0" i="0" sz="4400" u="none" cap="none" strike="noStrik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7" name="Google Shape;7;p24"/>
          <p:cNvSpPr txBox="1"/>
          <p:nvPr>
            <p:ph idx="1" type="body"/>
          </p:nvPr>
        </p:nvSpPr>
        <p:spPr>
          <a:xfrm>
            <a:off x="457200" y="1600200"/>
            <a:ext cx="8229600" cy="4525963"/>
          </a:xfrm>
          <a:prstGeom prst="rect">
            <a:avLst/>
          </a:prstGeom>
          <a:noFill/>
          <a:ln>
            <a:noFill/>
          </a:ln>
        </p:spPr>
        <p:txBody>
          <a:bodyPr anchorCtr="0" anchor="t" bIns="45700" lIns="91425" spcFirstLastPara="1" rIns="91425" wrap="square" tIns="45700">
            <a:normAutofit/>
          </a:bodyPr>
          <a:lstStyle>
            <a:lvl1pPr indent="-431800" lvl="0" marL="457200" marR="0" rtl="0" algn="l">
              <a:spcBef>
                <a:spcPts val="640"/>
              </a:spcBef>
              <a:spcAft>
                <a:spcPts val="0"/>
              </a:spcAft>
              <a:buClr>
                <a:schemeClr val="dk1"/>
              </a:buClr>
              <a:buSzPts val="3200"/>
              <a:buFont typeface="Arial"/>
              <a:buChar char="•"/>
              <a:defRPr b="0" i="0" sz="3200" u="none" cap="none" strike="noStrike">
                <a:solidFill>
                  <a:schemeClr val="dk1"/>
                </a:solidFill>
                <a:latin typeface="Calibri"/>
                <a:ea typeface="Calibri"/>
                <a:cs typeface="Calibri"/>
                <a:sym typeface="Calibri"/>
              </a:defRPr>
            </a:lvl1pPr>
            <a:lvl2pPr indent="-406400" lvl="1" marL="914400" marR="0" rtl="0" algn="l">
              <a:spcBef>
                <a:spcPts val="560"/>
              </a:spcBef>
              <a:spcAft>
                <a:spcPts val="0"/>
              </a:spcAft>
              <a:buClr>
                <a:schemeClr val="dk1"/>
              </a:buClr>
              <a:buSzPts val="2800"/>
              <a:buFont typeface="Arial"/>
              <a:buChar char="–"/>
              <a:defRPr b="0" i="0" sz="2800" u="none" cap="none" strike="noStrike">
                <a:solidFill>
                  <a:schemeClr val="dk1"/>
                </a:solidFill>
                <a:latin typeface="Calibri"/>
                <a:ea typeface="Calibri"/>
                <a:cs typeface="Calibri"/>
                <a:sym typeface="Calibri"/>
              </a:defRPr>
            </a:lvl2pPr>
            <a:lvl3pPr indent="-381000" lvl="2" marL="1371600" marR="0" rtl="0" algn="l">
              <a:spcBef>
                <a:spcPts val="480"/>
              </a:spcBef>
              <a:spcAft>
                <a:spcPts val="0"/>
              </a:spcAft>
              <a:buClr>
                <a:schemeClr val="dk1"/>
              </a:buClr>
              <a:buSzPts val="2400"/>
              <a:buFont typeface="Arial"/>
              <a:buChar char="•"/>
              <a:defRPr b="0" i="0" sz="2400" u="none" cap="none" strike="noStrike">
                <a:solidFill>
                  <a:schemeClr val="dk1"/>
                </a:solidFill>
                <a:latin typeface="Calibri"/>
                <a:ea typeface="Calibri"/>
                <a:cs typeface="Calibri"/>
                <a:sym typeface="Calibri"/>
              </a:defRPr>
            </a:lvl3pPr>
            <a:lvl4pPr indent="-355600" lvl="3" marL="1828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4pPr>
            <a:lvl5pPr indent="-355600" lvl="4" marL="22860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5pPr>
            <a:lvl6pPr indent="-355600" lvl="5" marL="27432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rtl="0" algn="l">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8" name="Google Shape;8;p24"/>
          <p:cNvSpPr txBox="1"/>
          <p:nvPr>
            <p:ph idx="10" type="dt"/>
          </p:nvPr>
        </p:nvSpPr>
        <p:spPr>
          <a:xfrm>
            <a:off x="457200" y="6356350"/>
            <a:ext cx="21336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9" name="Google Shape;9;p24"/>
          <p:cNvSpPr txBox="1"/>
          <p:nvPr>
            <p:ph idx="11" type="ftr"/>
          </p:nvPr>
        </p:nvSpPr>
        <p:spPr>
          <a:xfrm>
            <a:off x="3124200" y="6356350"/>
            <a:ext cx="28956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10" name="Google Shape;10;p24"/>
          <p:cNvSpPr txBox="1"/>
          <p:nvPr>
            <p:ph idx="12" type="sldNum"/>
          </p:nvPr>
        </p:nvSpPr>
        <p:spPr>
          <a:xfrm>
            <a:off x="6553200" y="6356350"/>
            <a:ext cx="21336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Calibri"/>
                <a:ea typeface="Calibri"/>
                <a:cs typeface="Calibri"/>
                <a:sym typeface="Calibri"/>
              </a:defRPr>
            </a:lvl1pPr>
            <a:lvl2pPr indent="0" lvl="1" marL="0" marR="0" rtl="0" algn="r">
              <a:spcBef>
                <a:spcPts val="0"/>
              </a:spcBef>
              <a:buNone/>
              <a:defRPr b="0" i="0" sz="1200" u="none" cap="none" strike="noStrike">
                <a:solidFill>
                  <a:srgbClr val="888888"/>
                </a:solidFill>
                <a:latin typeface="Calibri"/>
                <a:ea typeface="Calibri"/>
                <a:cs typeface="Calibri"/>
                <a:sym typeface="Calibri"/>
              </a:defRPr>
            </a:lvl2pPr>
            <a:lvl3pPr indent="0" lvl="2" marL="0" marR="0" rtl="0" algn="r">
              <a:spcBef>
                <a:spcPts val="0"/>
              </a:spcBef>
              <a:buNone/>
              <a:defRPr b="0" i="0" sz="1200" u="none" cap="none" strike="noStrike">
                <a:solidFill>
                  <a:srgbClr val="888888"/>
                </a:solidFill>
                <a:latin typeface="Calibri"/>
                <a:ea typeface="Calibri"/>
                <a:cs typeface="Calibri"/>
                <a:sym typeface="Calibri"/>
              </a:defRPr>
            </a:lvl3pPr>
            <a:lvl4pPr indent="0" lvl="3" marL="0" marR="0" rtl="0" algn="r">
              <a:spcBef>
                <a:spcPts val="0"/>
              </a:spcBef>
              <a:buNone/>
              <a:defRPr b="0" i="0" sz="1200" u="none" cap="none" strike="noStrike">
                <a:solidFill>
                  <a:srgbClr val="888888"/>
                </a:solidFill>
                <a:latin typeface="Calibri"/>
                <a:ea typeface="Calibri"/>
                <a:cs typeface="Calibri"/>
                <a:sym typeface="Calibri"/>
              </a:defRPr>
            </a:lvl4pPr>
            <a:lvl5pPr indent="0" lvl="4" marL="0" marR="0" rtl="0" algn="r">
              <a:spcBef>
                <a:spcPts val="0"/>
              </a:spcBef>
              <a:buNone/>
              <a:defRPr b="0" i="0" sz="1200" u="none" cap="none" strike="noStrike">
                <a:solidFill>
                  <a:srgbClr val="888888"/>
                </a:solidFill>
                <a:latin typeface="Calibri"/>
                <a:ea typeface="Calibri"/>
                <a:cs typeface="Calibri"/>
                <a:sym typeface="Calibri"/>
              </a:defRPr>
            </a:lvl5pPr>
            <a:lvl6pPr indent="0" lvl="5" marL="0" marR="0" rtl="0" algn="r">
              <a:spcBef>
                <a:spcPts val="0"/>
              </a:spcBef>
              <a:buNone/>
              <a:defRPr b="0" i="0" sz="1200" u="none" cap="none" strike="noStrike">
                <a:solidFill>
                  <a:srgbClr val="888888"/>
                </a:solidFill>
                <a:latin typeface="Calibri"/>
                <a:ea typeface="Calibri"/>
                <a:cs typeface="Calibri"/>
                <a:sym typeface="Calibri"/>
              </a:defRPr>
            </a:lvl6pPr>
            <a:lvl7pPr indent="0" lvl="6" marL="0" marR="0" rtl="0" algn="r">
              <a:spcBef>
                <a:spcPts val="0"/>
              </a:spcBef>
              <a:buNone/>
              <a:defRPr b="0" i="0" sz="1200" u="none" cap="none" strike="noStrike">
                <a:solidFill>
                  <a:srgbClr val="888888"/>
                </a:solidFill>
                <a:latin typeface="Calibri"/>
                <a:ea typeface="Calibri"/>
                <a:cs typeface="Calibri"/>
                <a:sym typeface="Calibri"/>
              </a:defRPr>
            </a:lvl7pPr>
            <a:lvl8pPr indent="0" lvl="7" marL="0" marR="0" rtl="0" algn="r">
              <a:spcBef>
                <a:spcPts val="0"/>
              </a:spcBef>
              <a:buNone/>
              <a:defRPr b="0" i="0" sz="1200" u="none" cap="none" strike="noStrike">
                <a:solidFill>
                  <a:srgbClr val="888888"/>
                </a:solidFill>
                <a:latin typeface="Calibri"/>
                <a:ea typeface="Calibri"/>
                <a:cs typeface="Calibri"/>
                <a:sym typeface="Calibri"/>
              </a:defRPr>
            </a:lvl8pPr>
            <a:lvl9pPr indent="0" lvl="8" marL="0" marR="0" rtl="0" algn="r">
              <a:spcBef>
                <a:spcPts val="0"/>
              </a:spcBef>
              <a:buNone/>
              <a:defRPr b="0" i="0" sz="1200" u="none" cap="none" strike="noStrike">
                <a:solidFill>
                  <a:srgbClr val="888888"/>
                </a:solidFill>
                <a:latin typeface="Calibri"/>
                <a:ea typeface="Calibri"/>
                <a:cs typeface="Calibri"/>
                <a:sym typeface="Calibri"/>
              </a:defRPr>
            </a:lvl9pPr>
          </a:lstStyle>
          <a:p>
            <a:pPr indent="0" lvl="0" marL="0" rtl="0" algn="r">
              <a:spcBef>
                <a:spcPts val="0"/>
              </a:spcBef>
              <a:spcAft>
                <a:spcPts val="0"/>
              </a:spcAft>
              <a:buNone/>
            </a:pPr>
            <a:fld id="{00000000-1234-1234-1234-123412341234}" type="slidenum">
              <a:rPr lang="en-US"/>
              <a:t>‹#›</a:t>
            </a:fld>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6.jpg"/><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33.jpg"/><Relationship Id="rId4"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12.jpg"/><Relationship Id="rId4" Type="http://schemas.openxmlformats.org/officeDocument/2006/relationships/image" Target="../media/image7.jpg"/><Relationship Id="rId5" Type="http://schemas.openxmlformats.org/officeDocument/2006/relationships/image" Target="../media/image1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0.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25.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hyperlink" Target="https://dbedt.hawaii.gov/economic/economic-forecast/long-range-projections/" TargetMode="External"/><Relationship Id="rId4" Type="http://schemas.openxmlformats.org/officeDocument/2006/relationships/hyperlink" Target="https://www.gohawaii.com/malama"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hyperlink" Target="https://www.eia.gov/dnav/ng/ng_sum_lsum_dcu_SHI_m.htm" TargetMode="External"/><Relationship Id="rId4" Type="http://schemas.openxmlformats.org/officeDocument/2006/relationships/hyperlink" Target="https://www.epa.gov/climateleadership/ghg-emission-factors-hub" TargetMode="Externa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23.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16.jp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2.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2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17.jpg"/><Relationship Id="rId4" Type="http://schemas.openxmlformats.org/officeDocument/2006/relationships/image" Target="../media/image1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0.png"/><Relationship Id="rId4" Type="http://schemas.openxmlformats.org/officeDocument/2006/relationships/image" Target="../media/image22.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19.png"/><Relationship Id="rId4" Type="http://schemas.openxmlformats.org/officeDocument/2006/relationships/image" Target="../media/image27.jpg"/><Relationship Id="rId5" Type="http://schemas.openxmlformats.org/officeDocument/2006/relationships/image" Target="../media/image20.jpg"/><Relationship Id="rId6" Type="http://schemas.openxmlformats.org/officeDocument/2006/relationships/image" Target="../media/image26.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35.jpg"/><Relationship Id="rId4" Type="http://schemas.openxmlformats.org/officeDocument/2006/relationships/image" Target="../media/image28.png"/><Relationship Id="rId5" Type="http://schemas.openxmlformats.org/officeDocument/2006/relationships/image" Target="../media/image31.png"/><Relationship Id="rId6" Type="http://schemas.openxmlformats.org/officeDocument/2006/relationships/image" Target="../media/image29.png"/><Relationship Id="rId7" Type="http://schemas.openxmlformats.org/officeDocument/2006/relationships/image" Target="../media/image3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9.jpg"/><Relationship Id="rId4" Type="http://schemas.openxmlformats.org/officeDocument/2006/relationships/image" Target="../media/image5.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10.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15.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8.jp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1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14.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 name="Shape 83"/>
        <p:cNvGrpSpPr/>
        <p:nvPr/>
      </p:nvGrpSpPr>
      <p:grpSpPr>
        <a:xfrm>
          <a:off x="0" y="0"/>
          <a:ext cx="0" cy="0"/>
          <a:chOff x="0" y="0"/>
          <a:chExt cx="0" cy="0"/>
        </a:xfrm>
      </p:grpSpPr>
      <p:sp>
        <p:nvSpPr>
          <p:cNvPr id="84" name="Google Shape;84;p1"/>
          <p:cNvSpPr/>
          <p:nvPr/>
        </p:nvSpPr>
        <p:spPr>
          <a:xfrm>
            <a:off x="-12" y="-1"/>
            <a:ext cx="30758888" cy="13590547"/>
          </a:xfrm>
          <a:custGeom>
            <a:rect b="b" l="l" r="r" t="t"/>
            <a:pathLst>
              <a:path extrusionOk="0" h="13797510" w="29575854">
                <a:moveTo>
                  <a:pt x="0" y="0"/>
                </a:moveTo>
                <a:lnTo>
                  <a:pt x="29575854" y="0"/>
                </a:lnTo>
                <a:lnTo>
                  <a:pt x="29575854" y="13797510"/>
                </a:lnTo>
                <a:lnTo>
                  <a:pt x="0" y="13797510"/>
                </a:lnTo>
                <a:lnTo>
                  <a:pt x="0" y="0"/>
                </a:lnTo>
                <a:close/>
              </a:path>
            </a:pathLst>
          </a:custGeom>
          <a:blipFill rotWithShape="1">
            <a:blip r:embed="rId3">
              <a:alphaModFix/>
            </a:blip>
            <a:stretch>
              <a:fillRect b="0" l="0" r="-10443" t="0"/>
            </a:stretch>
          </a:blipFill>
          <a:ln>
            <a:noFill/>
          </a:ln>
        </p:spPr>
      </p:sp>
      <p:sp>
        <p:nvSpPr>
          <p:cNvPr id="85" name="Google Shape;85;p1"/>
          <p:cNvSpPr/>
          <p:nvPr/>
        </p:nvSpPr>
        <p:spPr>
          <a:xfrm>
            <a:off x="1841963" y="7089904"/>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1"/>
          <p:cNvSpPr/>
          <p:nvPr/>
        </p:nvSpPr>
        <p:spPr>
          <a:xfrm>
            <a:off x="-485022" y="7912483"/>
            <a:ext cx="2615770" cy="261577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
          <p:cNvSpPr/>
          <p:nvPr/>
        </p:nvSpPr>
        <p:spPr>
          <a:xfrm rot="10800000">
            <a:off x="15293021" y="1385527"/>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A6073">
              <a:alpha val="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1"/>
          <p:cNvSpPr/>
          <p:nvPr/>
        </p:nvSpPr>
        <p:spPr>
          <a:xfrm rot="10800000">
            <a:off x="16157252" y="-899805"/>
            <a:ext cx="2615770" cy="2615770"/>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2A6073">
              <a:alpha val="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9" name="Google Shape;89;p1"/>
          <p:cNvSpPr/>
          <p:nvPr/>
        </p:nvSpPr>
        <p:spPr>
          <a:xfrm>
            <a:off x="5029200" y="1028700"/>
            <a:ext cx="8229600" cy="8229600"/>
          </a:xfrm>
          <a:custGeom>
            <a:rect b="b" l="l" r="r" t="t"/>
            <a:pathLst>
              <a:path extrusionOk="0" h="1708150" w="1708150">
                <a:moveTo>
                  <a:pt x="853440" y="1708150"/>
                </a:moveTo>
                <a:cubicBezTo>
                  <a:pt x="383540" y="1708150"/>
                  <a:pt x="0" y="1324610"/>
                  <a:pt x="0" y="853440"/>
                </a:cubicBezTo>
                <a:cubicBezTo>
                  <a:pt x="0" y="383540"/>
                  <a:pt x="383540" y="0"/>
                  <a:pt x="853440" y="0"/>
                </a:cubicBezTo>
                <a:cubicBezTo>
                  <a:pt x="1324610" y="0"/>
                  <a:pt x="1706880" y="383540"/>
                  <a:pt x="1706880" y="853440"/>
                </a:cubicBezTo>
                <a:cubicBezTo>
                  <a:pt x="1708150" y="1324610"/>
                  <a:pt x="1324610" y="1708150"/>
                  <a:pt x="853440" y="1708150"/>
                </a:cubicBezTo>
                <a:close/>
                <a:moveTo>
                  <a:pt x="853440" y="469900"/>
                </a:moveTo>
                <a:cubicBezTo>
                  <a:pt x="642620" y="469900"/>
                  <a:pt x="469900" y="642620"/>
                  <a:pt x="469900" y="853440"/>
                </a:cubicBezTo>
                <a:cubicBezTo>
                  <a:pt x="469900" y="1064260"/>
                  <a:pt x="642620" y="1236980"/>
                  <a:pt x="853440" y="1236980"/>
                </a:cubicBezTo>
                <a:cubicBezTo>
                  <a:pt x="1064260" y="1236980"/>
                  <a:pt x="1236980" y="1064260"/>
                  <a:pt x="1236980" y="853440"/>
                </a:cubicBezTo>
                <a:cubicBezTo>
                  <a:pt x="1236980" y="642620"/>
                  <a:pt x="1065530" y="469900"/>
                  <a:pt x="853440" y="469900"/>
                </a:cubicBezTo>
                <a:close/>
              </a:path>
            </a:pathLst>
          </a:custGeom>
          <a:solidFill>
            <a:srgbClr val="4C899E">
              <a:alpha val="6666"/>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1"/>
          <p:cNvSpPr txBox="1"/>
          <p:nvPr/>
        </p:nvSpPr>
        <p:spPr>
          <a:xfrm>
            <a:off x="1028700" y="2767143"/>
            <a:ext cx="16230600" cy="2947200"/>
          </a:xfrm>
          <a:prstGeom prst="rect">
            <a:avLst/>
          </a:prstGeom>
          <a:noFill/>
          <a:ln>
            <a:noFill/>
          </a:ln>
          <a:effectLst>
            <a:outerShdw blurRad="114300" rotWithShape="0" algn="bl" dir="12540000" dist="66675">
              <a:srgbClr val="000000"/>
            </a:outerShdw>
          </a:effectLst>
        </p:spPr>
        <p:txBody>
          <a:bodyPr anchorCtr="0" anchor="t" bIns="0" lIns="0" spcFirstLastPara="1" rIns="0" wrap="square" tIns="0">
            <a:spAutoFit/>
          </a:bodyPr>
          <a:lstStyle/>
          <a:p>
            <a:pPr indent="0" lvl="0" marL="0" marR="0" rtl="0" algn="ctr">
              <a:lnSpc>
                <a:spcPct val="140006"/>
              </a:lnSpc>
              <a:spcBef>
                <a:spcPts val="0"/>
              </a:spcBef>
              <a:spcAft>
                <a:spcPts val="0"/>
              </a:spcAft>
              <a:buNone/>
            </a:pPr>
            <a:r>
              <a:rPr b="1" i="0" lang="en-US" sz="9391" u="none" cap="none" strike="noStrike">
                <a:solidFill>
                  <a:srgbClr val="FFFFFF"/>
                </a:solidFill>
                <a:latin typeface="Montserrat Black"/>
                <a:ea typeface="Montserrat Black"/>
                <a:cs typeface="Montserrat Black"/>
                <a:sym typeface="Montserrat Black"/>
              </a:rPr>
              <a:t>HAWAI’I</a:t>
            </a:r>
            <a:endParaRPr/>
          </a:p>
          <a:p>
            <a:pPr indent="0" lvl="0" marL="0" marR="0" rtl="0" algn="ctr">
              <a:lnSpc>
                <a:spcPct val="140000"/>
              </a:lnSpc>
              <a:spcBef>
                <a:spcPts val="0"/>
              </a:spcBef>
              <a:spcAft>
                <a:spcPts val="0"/>
              </a:spcAft>
              <a:buNone/>
            </a:pPr>
            <a:r>
              <a:rPr b="1" i="0" lang="en-US" sz="6000" u="none" cap="none" strike="noStrike">
                <a:solidFill>
                  <a:srgbClr val="FFFFFF"/>
                </a:solidFill>
                <a:latin typeface="Montserrat Black"/>
                <a:ea typeface="Montserrat Black"/>
                <a:cs typeface="Montserrat Black"/>
                <a:sym typeface="Montserrat Black"/>
              </a:rPr>
              <a:t>STATE GREENHOUSE GAS INVENTORY</a:t>
            </a:r>
            <a:endParaRPr/>
          </a:p>
        </p:txBody>
      </p:sp>
      <p:sp>
        <p:nvSpPr>
          <p:cNvPr id="91" name="Google Shape;91;p1"/>
          <p:cNvSpPr txBox="1"/>
          <p:nvPr/>
        </p:nvSpPr>
        <p:spPr>
          <a:xfrm>
            <a:off x="1841963" y="5816334"/>
            <a:ext cx="14604073" cy="372745"/>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1" i="0" lang="en-US" sz="2199" u="none" cap="none" strike="noStrike">
                <a:solidFill>
                  <a:srgbClr val="CAE3ED"/>
                </a:solidFill>
                <a:latin typeface="Open Sans"/>
                <a:ea typeface="Open Sans"/>
                <a:cs typeface="Open Sans"/>
                <a:sym typeface="Open Sans"/>
              </a:rPr>
              <a:t>LAUREN HART, CLAY MOSOLINO , LEXI TAYLOR</a:t>
            </a:r>
            <a:endParaRPr/>
          </a:p>
        </p:txBody>
      </p:sp>
      <p:sp>
        <p:nvSpPr>
          <p:cNvPr id="92" name="Google Shape;92;p1"/>
          <p:cNvSpPr txBox="1"/>
          <p:nvPr/>
        </p:nvSpPr>
        <p:spPr>
          <a:xfrm>
            <a:off x="6104884" y="6398629"/>
            <a:ext cx="6078231" cy="1048893"/>
          </a:xfrm>
          <a:prstGeom prst="rect">
            <a:avLst/>
          </a:prstGeom>
          <a:noFill/>
          <a:ln>
            <a:noFill/>
          </a:ln>
        </p:spPr>
        <p:txBody>
          <a:bodyPr anchorCtr="0" anchor="t" bIns="0" lIns="0" spcFirstLastPara="1" rIns="0" wrap="square" tIns="0">
            <a:spAutoFit/>
          </a:bodyPr>
          <a:lstStyle/>
          <a:p>
            <a:pPr indent="0" lvl="0" marL="0" marR="0" rtl="0" algn="ctr">
              <a:lnSpc>
                <a:spcPct val="198044"/>
              </a:lnSpc>
              <a:spcBef>
                <a:spcPts val="0"/>
              </a:spcBef>
              <a:spcAft>
                <a:spcPts val="0"/>
              </a:spcAft>
              <a:buNone/>
            </a:pPr>
            <a:r>
              <a:rPr b="1" i="0" lang="en-US" sz="2199" u="none" cap="none" strike="noStrike">
                <a:solidFill>
                  <a:srgbClr val="F8FDFF"/>
                </a:solidFill>
                <a:latin typeface="Open Sans"/>
                <a:ea typeface="Open Sans"/>
                <a:cs typeface="Open Sans"/>
                <a:sym typeface="Open Sans"/>
              </a:rPr>
              <a:t>FALL 2024</a:t>
            </a:r>
            <a:endParaRPr/>
          </a:p>
          <a:p>
            <a:pPr indent="0" lvl="0" marL="0" marR="0" rtl="0" algn="ctr">
              <a:lnSpc>
                <a:spcPct val="198044"/>
              </a:lnSpc>
              <a:spcBef>
                <a:spcPts val="0"/>
              </a:spcBef>
              <a:spcAft>
                <a:spcPts val="0"/>
              </a:spcAft>
              <a:buNone/>
            </a:pPr>
            <a:r>
              <a:rPr b="1" i="0" lang="en-US" sz="2199" u="none" cap="none" strike="noStrike">
                <a:solidFill>
                  <a:srgbClr val="F8FDFF"/>
                </a:solidFill>
                <a:latin typeface="Open Sans"/>
                <a:ea typeface="Open Sans"/>
                <a:cs typeface="Open Sans"/>
                <a:sym typeface="Open Sans"/>
              </a:rPr>
              <a:t>ENGR 532</a:t>
            </a:r>
            <a:endParaRPr/>
          </a:p>
        </p:txBody>
      </p:sp>
      <p:cxnSp>
        <p:nvCxnSpPr>
          <p:cNvPr id="93" name="Google Shape;93;p1"/>
          <p:cNvCxnSpPr/>
          <p:nvPr/>
        </p:nvCxnSpPr>
        <p:spPr>
          <a:xfrm>
            <a:off x="0" y="9886633"/>
            <a:ext cx="18288000" cy="0"/>
          </a:xfrm>
          <a:prstGeom prst="straightConnector1">
            <a:avLst/>
          </a:prstGeom>
          <a:noFill/>
          <a:ln cap="flat" cmpd="sng" w="847725">
            <a:solidFill>
              <a:srgbClr val="CAE3ED"/>
            </a:solidFill>
            <a:prstDash val="solid"/>
            <a:round/>
            <a:headEnd len="sm" w="sm" type="none"/>
            <a:tailEnd len="sm" w="sm" type="none"/>
          </a:ln>
        </p:spPr>
      </p:cxnSp>
      <p:sp>
        <p:nvSpPr>
          <p:cNvPr id="94" name="Google Shape;94;p1"/>
          <p:cNvSpPr txBox="1"/>
          <p:nvPr/>
        </p:nvSpPr>
        <p:spPr>
          <a:xfrm>
            <a:off x="12699579" y="9697691"/>
            <a:ext cx="5186883" cy="339783"/>
          </a:xfrm>
          <a:prstGeom prst="rect">
            <a:avLst/>
          </a:prstGeom>
          <a:noFill/>
          <a:ln>
            <a:noFill/>
          </a:ln>
        </p:spPr>
        <p:txBody>
          <a:bodyPr anchorCtr="0" anchor="t" bIns="0" lIns="0" spcFirstLastPara="1" rIns="0" wrap="square" tIns="0">
            <a:spAutoFit/>
          </a:bodyPr>
          <a:lstStyle/>
          <a:p>
            <a:pPr indent="0" lvl="0" marL="0" marR="0" rtl="0" algn="ctr">
              <a:lnSpc>
                <a:spcPct val="140080"/>
              </a:lnSpc>
              <a:spcBef>
                <a:spcPts val="0"/>
              </a:spcBef>
              <a:spcAft>
                <a:spcPts val="0"/>
              </a:spcAft>
              <a:buNone/>
            </a:pPr>
            <a:r>
              <a:rPr b="0" i="0" lang="en-US" sz="1996" u="none" cap="none" strike="noStrike">
                <a:solidFill>
                  <a:srgbClr val="151D16"/>
                </a:solidFill>
                <a:latin typeface="Arial"/>
                <a:ea typeface="Arial"/>
                <a:cs typeface="Arial"/>
                <a:sym typeface="Arial"/>
              </a:rPr>
              <a:t>(Hawai’i Toursim Authority (a), n.d.)[Photo]</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89" name="Shape 189"/>
        <p:cNvGrpSpPr/>
        <p:nvPr/>
      </p:nvGrpSpPr>
      <p:grpSpPr>
        <a:xfrm>
          <a:off x="0" y="0"/>
          <a:ext cx="0" cy="0"/>
          <a:chOff x="0" y="0"/>
          <a:chExt cx="0" cy="0"/>
        </a:xfrm>
      </p:grpSpPr>
      <p:sp>
        <p:nvSpPr>
          <p:cNvPr id="190" name="Google Shape;190;p13"/>
          <p:cNvSpPr/>
          <p:nvPr/>
        </p:nvSpPr>
        <p:spPr>
          <a:xfrm>
            <a:off x="3211373" y="0"/>
            <a:ext cx="11865253" cy="5932627"/>
          </a:xfrm>
          <a:custGeom>
            <a:rect b="b" l="l" r="r" t="t"/>
            <a:pathLst>
              <a:path extrusionOk="0" h="3331210" w="6662420">
                <a:moveTo>
                  <a:pt x="3331210" y="0"/>
                </a:moveTo>
                <a:lnTo>
                  <a:pt x="6662420" y="0"/>
                </a:lnTo>
                <a:cubicBezTo>
                  <a:pt x="6662420" y="1840230"/>
                  <a:pt x="5171440" y="3331210"/>
                  <a:pt x="3331210" y="3331210"/>
                </a:cubicBezTo>
                <a:cubicBezTo>
                  <a:pt x="1490980" y="3331210"/>
                  <a:pt x="0" y="1840230"/>
                  <a:pt x="0" y="0"/>
                </a:cubicBezTo>
                <a:lnTo>
                  <a:pt x="3331210" y="0"/>
                </a:lnTo>
                <a:close/>
              </a:path>
            </a:pathLst>
          </a:custGeom>
          <a:blipFill rotWithShape="1">
            <a:blip r:embed="rId3">
              <a:alphaModFix/>
            </a:blip>
            <a:stretch>
              <a:fillRect b="0" l="0" r="0" t="-33498"/>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3"/>
          <p:cNvSpPr/>
          <p:nvPr/>
        </p:nvSpPr>
        <p:spPr>
          <a:xfrm>
            <a:off x="3852525" y="4065875"/>
            <a:ext cx="11557000" cy="1166812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82989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3"/>
          <p:cNvSpPr/>
          <p:nvPr/>
        </p:nvSpPr>
        <p:spPr>
          <a:xfrm rot="10800000">
            <a:off x="1843815" y="2966313"/>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3"/>
          <p:cNvSpPr/>
          <p:nvPr/>
        </p:nvSpPr>
        <p:spPr>
          <a:xfrm rot="10800000">
            <a:off x="2507084" y="4566992"/>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3"/>
          <p:cNvSpPr/>
          <p:nvPr/>
        </p:nvSpPr>
        <p:spPr>
          <a:xfrm rot="10800000">
            <a:off x="14627900" y="4566992"/>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3"/>
          <p:cNvSpPr/>
          <p:nvPr/>
        </p:nvSpPr>
        <p:spPr>
          <a:xfrm rot="10800000">
            <a:off x="15822883" y="2966313"/>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3"/>
          <p:cNvSpPr txBox="1"/>
          <p:nvPr/>
        </p:nvSpPr>
        <p:spPr>
          <a:xfrm>
            <a:off x="4825581" y="3236602"/>
            <a:ext cx="8313600" cy="590400"/>
          </a:xfrm>
          <a:prstGeom prst="rect">
            <a:avLst/>
          </a:prstGeom>
          <a:noFill/>
          <a:ln>
            <a:noFill/>
          </a:ln>
        </p:spPr>
        <p:txBody>
          <a:bodyPr anchorCtr="0" anchor="t" bIns="0" lIns="0" spcFirstLastPara="1" rIns="0" wrap="square" tIns="0">
            <a:spAutoFit/>
          </a:bodyPr>
          <a:lstStyle/>
          <a:p>
            <a:pPr indent="0" lvl="0" marL="0" marR="0" rtl="0" algn="ctr">
              <a:lnSpc>
                <a:spcPct val="139989"/>
              </a:lnSpc>
              <a:spcBef>
                <a:spcPts val="0"/>
              </a:spcBef>
              <a:spcAft>
                <a:spcPts val="0"/>
              </a:spcAft>
              <a:buNone/>
            </a:pPr>
            <a:r>
              <a:t/>
            </a:r>
            <a:endParaRPr b="1" i="1" sz="3836" u="none" cap="none" strike="noStrike">
              <a:solidFill>
                <a:srgbClr val="172E08"/>
              </a:solidFill>
              <a:latin typeface="Open Sans"/>
              <a:ea typeface="Open Sans"/>
              <a:cs typeface="Open Sans"/>
              <a:sym typeface="Open Sans"/>
            </a:endParaRPr>
          </a:p>
        </p:txBody>
      </p:sp>
      <p:sp>
        <p:nvSpPr>
          <p:cNvPr id="197" name="Google Shape;197;p13"/>
          <p:cNvSpPr txBox="1"/>
          <p:nvPr/>
        </p:nvSpPr>
        <p:spPr>
          <a:xfrm>
            <a:off x="12787125" y="4813950"/>
            <a:ext cx="4978500" cy="2976900"/>
          </a:xfrm>
          <a:prstGeom prst="rect">
            <a:avLst/>
          </a:prstGeom>
          <a:noFill/>
          <a:ln>
            <a:noFill/>
          </a:ln>
        </p:spPr>
        <p:txBody>
          <a:bodyPr anchorCtr="0" anchor="t" bIns="0" lIns="0" spcFirstLastPara="1" rIns="0" wrap="square" tIns="0">
            <a:spAutoFit/>
          </a:bodyPr>
          <a:lstStyle/>
          <a:p>
            <a:pPr indent="0" lvl="0" marL="0" marR="0" rtl="0" algn="ctr">
              <a:lnSpc>
                <a:spcPct val="140006"/>
              </a:lnSpc>
              <a:spcBef>
                <a:spcPts val="0"/>
              </a:spcBef>
              <a:spcAft>
                <a:spcPts val="0"/>
              </a:spcAft>
              <a:buNone/>
            </a:pPr>
            <a:r>
              <a:t/>
            </a:r>
            <a:endParaRPr b="1" sz="2400">
              <a:solidFill>
                <a:schemeClr val="accent2"/>
              </a:solidFill>
              <a:latin typeface="Open Sans"/>
              <a:ea typeface="Open Sans"/>
              <a:cs typeface="Open Sans"/>
              <a:sym typeface="Open Sans"/>
            </a:endParaRPr>
          </a:p>
          <a:p>
            <a:pPr indent="0" lvl="0" marL="0" marR="0" rtl="0" algn="ctr">
              <a:lnSpc>
                <a:spcPct val="140006"/>
              </a:lnSpc>
              <a:spcBef>
                <a:spcPts val="0"/>
              </a:spcBef>
              <a:spcAft>
                <a:spcPts val="0"/>
              </a:spcAft>
              <a:buNone/>
            </a:pPr>
            <a:r>
              <a:t/>
            </a:r>
            <a:endParaRPr b="1" sz="2400">
              <a:latin typeface="Open Sans"/>
              <a:ea typeface="Open Sans"/>
              <a:cs typeface="Open Sans"/>
              <a:sym typeface="Open Sans"/>
            </a:endParaRPr>
          </a:p>
          <a:p>
            <a:pPr indent="0" lvl="0" marL="0" marR="0" rtl="0" algn="ctr">
              <a:lnSpc>
                <a:spcPct val="140006"/>
              </a:lnSpc>
              <a:spcBef>
                <a:spcPts val="0"/>
              </a:spcBef>
              <a:spcAft>
                <a:spcPts val="0"/>
              </a:spcAft>
              <a:buNone/>
            </a:pPr>
            <a:r>
              <a:rPr b="1" lang="en-US" sz="2400">
                <a:solidFill>
                  <a:srgbClr val="F1C232"/>
                </a:solidFill>
                <a:latin typeface="Open Sans"/>
                <a:ea typeface="Open Sans"/>
                <a:cs typeface="Open Sans"/>
                <a:sym typeface="Open Sans"/>
              </a:rPr>
              <a:t>Hawaii’s forests are a net sink of 466 ktons Carbon annually</a:t>
            </a:r>
            <a:endParaRPr b="1" sz="2400">
              <a:solidFill>
                <a:srgbClr val="F1C232"/>
              </a:solidFill>
              <a:latin typeface="Open Sans"/>
              <a:ea typeface="Open Sans"/>
              <a:cs typeface="Open Sans"/>
              <a:sym typeface="Open Sans"/>
            </a:endParaRPr>
          </a:p>
          <a:p>
            <a:pPr indent="0" lvl="0" marL="0" marR="0" rtl="0" algn="ctr">
              <a:lnSpc>
                <a:spcPct val="140006"/>
              </a:lnSpc>
              <a:spcBef>
                <a:spcPts val="0"/>
              </a:spcBef>
              <a:spcAft>
                <a:spcPts val="0"/>
              </a:spcAft>
              <a:buNone/>
            </a:pPr>
            <a:r>
              <a:t/>
            </a:r>
            <a:endParaRPr b="1" sz="5899">
              <a:latin typeface="Open Sans"/>
              <a:ea typeface="Open Sans"/>
              <a:cs typeface="Open Sans"/>
              <a:sym typeface="Open Sans"/>
            </a:endParaRPr>
          </a:p>
        </p:txBody>
      </p:sp>
      <p:sp>
        <p:nvSpPr>
          <p:cNvPr id="198" name="Google Shape;198;p13"/>
          <p:cNvSpPr txBox="1"/>
          <p:nvPr/>
        </p:nvSpPr>
        <p:spPr>
          <a:xfrm>
            <a:off x="4432197" y="2153170"/>
            <a:ext cx="9423606" cy="844550"/>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1" i="0" lang="en-US" sz="4999" u="none" cap="none" strike="noStrike">
                <a:solidFill>
                  <a:srgbClr val="000000"/>
                </a:solidFill>
                <a:latin typeface="Montserrat Black"/>
                <a:ea typeface="Montserrat Black"/>
                <a:cs typeface="Montserrat Black"/>
                <a:sym typeface="Montserrat Black"/>
              </a:rPr>
              <a:t>FOREST LOSS</a:t>
            </a:r>
            <a:endParaRPr/>
          </a:p>
        </p:txBody>
      </p:sp>
      <p:sp>
        <p:nvSpPr>
          <p:cNvPr id="199" name="Google Shape;199;p13"/>
          <p:cNvSpPr txBox="1"/>
          <p:nvPr/>
        </p:nvSpPr>
        <p:spPr>
          <a:xfrm>
            <a:off x="7330369" y="1732124"/>
            <a:ext cx="3627261" cy="264160"/>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b="0" i="0" lang="en-US" sz="1599" u="none" cap="none" strike="noStrike">
                <a:solidFill>
                  <a:srgbClr val="000000"/>
                </a:solidFill>
                <a:latin typeface="Open Sans"/>
                <a:ea typeface="Open Sans"/>
                <a:cs typeface="Open Sans"/>
                <a:sym typeface="Open Sans"/>
              </a:rPr>
              <a:t>DIFFICULT TO ESTIMATE</a:t>
            </a:r>
            <a:endParaRPr/>
          </a:p>
        </p:txBody>
      </p:sp>
      <p:pic>
        <p:nvPicPr>
          <p:cNvPr id="200" name="Google Shape;200;p13" title="Chart"/>
          <p:cNvPicPr preferRelativeResize="0"/>
          <p:nvPr/>
        </p:nvPicPr>
        <p:blipFill>
          <a:blip r:embed="rId4">
            <a:alphaModFix/>
          </a:blip>
          <a:stretch>
            <a:fillRect/>
          </a:stretch>
        </p:blipFill>
        <p:spPr>
          <a:xfrm>
            <a:off x="5661961" y="3611300"/>
            <a:ext cx="6964076" cy="6031450"/>
          </a:xfrm>
          <a:prstGeom prst="rect">
            <a:avLst/>
          </a:prstGeom>
          <a:noFill/>
          <a:ln>
            <a:noFill/>
          </a:ln>
        </p:spPr>
      </p:pic>
      <p:sp>
        <p:nvSpPr>
          <p:cNvPr id="201" name="Google Shape;201;p13"/>
          <p:cNvSpPr txBox="1"/>
          <p:nvPr/>
        </p:nvSpPr>
        <p:spPr>
          <a:xfrm>
            <a:off x="386475" y="4272775"/>
            <a:ext cx="4439100" cy="4708500"/>
          </a:xfrm>
          <a:prstGeom prst="rect">
            <a:avLst/>
          </a:prstGeom>
          <a:noFill/>
          <a:ln>
            <a:noFill/>
          </a:ln>
        </p:spPr>
        <p:txBody>
          <a:bodyPr anchorCtr="0" anchor="t" bIns="91425" lIns="91425" spcFirstLastPara="1" rIns="91425" wrap="square" tIns="91425">
            <a:noAutofit/>
          </a:bodyPr>
          <a:lstStyle/>
          <a:p>
            <a:pPr indent="0" lvl="0" marL="0" rtl="0" algn="ctr">
              <a:lnSpc>
                <a:spcPct val="140006"/>
              </a:lnSpc>
              <a:spcBef>
                <a:spcPts val="0"/>
              </a:spcBef>
              <a:spcAft>
                <a:spcPts val="0"/>
              </a:spcAft>
              <a:buNone/>
            </a:pPr>
            <a:r>
              <a:rPr b="1" lang="en-US" sz="2400">
                <a:solidFill>
                  <a:schemeClr val="lt1"/>
                </a:solidFill>
                <a:latin typeface="Open Sans"/>
                <a:ea typeface="Open Sans"/>
                <a:cs typeface="Open Sans"/>
                <a:sym typeface="Open Sans"/>
              </a:rPr>
              <a:t>On Average</a:t>
            </a:r>
            <a:endParaRPr b="1" sz="2400">
              <a:solidFill>
                <a:schemeClr val="lt1"/>
              </a:solidFill>
              <a:latin typeface="Open Sans"/>
              <a:ea typeface="Open Sans"/>
              <a:cs typeface="Open Sans"/>
              <a:sym typeface="Open Sans"/>
            </a:endParaRPr>
          </a:p>
          <a:p>
            <a:pPr indent="0" lvl="0" marL="0" rtl="0" algn="ctr">
              <a:lnSpc>
                <a:spcPct val="140006"/>
              </a:lnSpc>
              <a:spcBef>
                <a:spcPts val="0"/>
              </a:spcBef>
              <a:spcAft>
                <a:spcPts val="0"/>
              </a:spcAft>
              <a:buNone/>
            </a:pPr>
            <a:r>
              <a:t/>
            </a:r>
            <a:endParaRPr b="1" sz="2400">
              <a:solidFill>
                <a:schemeClr val="lt1"/>
              </a:solidFill>
              <a:latin typeface="Open Sans"/>
              <a:ea typeface="Open Sans"/>
              <a:cs typeface="Open Sans"/>
              <a:sym typeface="Open Sans"/>
            </a:endParaRPr>
          </a:p>
          <a:p>
            <a:pPr indent="0" lvl="0" marL="0" rtl="0" algn="ctr">
              <a:lnSpc>
                <a:spcPct val="140006"/>
              </a:lnSpc>
              <a:spcBef>
                <a:spcPts val="0"/>
              </a:spcBef>
              <a:spcAft>
                <a:spcPts val="0"/>
              </a:spcAft>
              <a:buNone/>
            </a:pPr>
            <a:r>
              <a:rPr b="1" lang="en-US" sz="2400">
                <a:solidFill>
                  <a:schemeClr val="accent2"/>
                </a:solidFill>
                <a:latin typeface="Open Sans"/>
                <a:ea typeface="Open Sans"/>
                <a:cs typeface="Open Sans"/>
                <a:sym typeface="Open Sans"/>
              </a:rPr>
              <a:t>85.5 ktons Carbon emitted annually from forest loss</a:t>
            </a:r>
            <a:endParaRPr b="1" sz="2400">
              <a:solidFill>
                <a:schemeClr val="accent2"/>
              </a:solidFill>
              <a:latin typeface="Open Sans"/>
              <a:ea typeface="Open Sans"/>
              <a:cs typeface="Open Sans"/>
              <a:sym typeface="Open Sans"/>
            </a:endParaRPr>
          </a:p>
          <a:p>
            <a:pPr indent="0" lvl="0" marL="0" rtl="0" algn="ctr">
              <a:lnSpc>
                <a:spcPct val="140006"/>
              </a:lnSpc>
              <a:spcBef>
                <a:spcPts val="0"/>
              </a:spcBef>
              <a:spcAft>
                <a:spcPts val="0"/>
              </a:spcAft>
              <a:buClr>
                <a:schemeClr val="dk1"/>
              </a:buClr>
              <a:buSzPts val="1100"/>
              <a:buFont typeface="Arial"/>
              <a:buNone/>
            </a:pPr>
            <a:r>
              <a:t/>
            </a:r>
            <a:endParaRPr b="1" sz="2400">
              <a:solidFill>
                <a:schemeClr val="accent2"/>
              </a:solidFill>
              <a:latin typeface="Open Sans"/>
              <a:ea typeface="Open Sans"/>
              <a:cs typeface="Open Sans"/>
              <a:sym typeface="Open Sans"/>
            </a:endParaRPr>
          </a:p>
          <a:p>
            <a:pPr indent="0" lvl="0" marL="0" rtl="0" algn="ctr">
              <a:lnSpc>
                <a:spcPct val="140006"/>
              </a:lnSpc>
              <a:spcBef>
                <a:spcPts val="0"/>
              </a:spcBef>
              <a:spcAft>
                <a:spcPts val="0"/>
              </a:spcAft>
              <a:buClr>
                <a:schemeClr val="dk1"/>
              </a:buClr>
              <a:buFont typeface="Arial"/>
              <a:buNone/>
            </a:pPr>
            <a:r>
              <a:rPr b="1" lang="en-US" sz="2400">
                <a:solidFill>
                  <a:schemeClr val="accent3"/>
                </a:solidFill>
                <a:latin typeface="Open Sans"/>
                <a:ea typeface="Open Sans"/>
                <a:cs typeface="Open Sans"/>
                <a:sym typeface="Open Sans"/>
              </a:rPr>
              <a:t>551 ktons Carbon sequestered annually</a:t>
            </a:r>
            <a:endParaRPr b="1" sz="2400">
              <a:solidFill>
                <a:schemeClr val="accent3"/>
              </a:solidFill>
              <a:latin typeface="Open Sans"/>
              <a:ea typeface="Open Sans"/>
              <a:cs typeface="Open Sans"/>
              <a:sym typeface="Open Sans"/>
            </a:endParaRPr>
          </a:p>
          <a:p>
            <a:pPr indent="0" lvl="0" marL="0" rtl="0" algn="ctr">
              <a:lnSpc>
                <a:spcPct val="140006"/>
              </a:lnSpc>
              <a:spcBef>
                <a:spcPts val="0"/>
              </a:spcBef>
              <a:spcAft>
                <a:spcPts val="0"/>
              </a:spcAft>
              <a:buClr>
                <a:schemeClr val="dk1"/>
              </a:buClr>
              <a:buFont typeface="Arial"/>
              <a:buNone/>
            </a:pPr>
            <a:r>
              <a:t/>
            </a:r>
            <a:endParaRPr b="1" sz="2400">
              <a:solidFill>
                <a:schemeClr val="dk1"/>
              </a:solidFill>
              <a:latin typeface="Open Sans"/>
              <a:ea typeface="Open Sans"/>
              <a:cs typeface="Open Sans"/>
              <a:sym typeface="Open Sans"/>
            </a:endParaRPr>
          </a:p>
          <a:p>
            <a:pPr indent="0" lvl="0" marL="0" rtl="0" algn="ctr">
              <a:lnSpc>
                <a:spcPct val="140006"/>
              </a:lnSpc>
              <a:spcBef>
                <a:spcPts val="0"/>
              </a:spcBef>
              <a:spcAft>
                <a:spcPts val="0"/>
              </a:spcAft>
              <a:buClr>
                <a:schemeClr val="dk1"/>
              </a:buClr>
              <a:buFont typeface="Arial"/>
              <a:buNone/>
            </a:pPr>
            <a:r>
              <a:t/>
            </a:r>
            <a:endParaRPr sz="32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05" name="Shape 205"/>
        <p:cNvGrpSpPr/>
        <p:nvPr/>
      </p:nvGrpSpPr>
      <p:grpSpPr>
        <a:xfrm>
          <a:off x="0" y="0"/>
          <a:ext cx="0" cy="0"/>
          <a:chOff x="0" y="0"/>
          <a:chExt cx="0" cy="0"/>
        </a:xfrm>
      </p:grpSpPr>
      <p:pic>
        <p:nvPicPr>
          <p:cNvPr id="206" name="Google Shape;206;g3183c52da11_0_9"/>
          <p:cNvPicPr preferRelativeResize="0"/>
          <p:nvPr/>
        </p:nvPicPr>
        <p:blipFill rotWithShape="1">
          <a:blip r:embed="rId3">
            <a:alphaModFix/>
          </a:blip>
          <a:srcRect b="0" l="0" r="0" t="8908"/>
          <a:stretch/>
        </p:blipFill>
        <p:spPr>
          <a:xfrm>
            <a:off x="0" y="0"/>
            <a:ext cx="18288003" cy="5143499"/>
          </a:xfrm>
          <a:prstGeom prst="rect">
            <a:avLst/>
          </a:prstGeom>
          <a:noFill/>
          <a:ln>
            <a:noFill/>
          </a:ln>
        </p:spPr>
      </p:pic>
      <p:sp>
        <p:nvSpPr>
          <p:cNvPr id="207" name="Google Shape;207;g3183c52da11_0_9"/>
          <p:cNvSpPr txBox="1"/>
          <p:nvPr/>
        </p:nvSpPr>
        <p:spPr>
          <a:xfrm>
            <a:off x="1147232" y="828264"/>
            <a:ext cx="8947800" cy="7695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lang="en-US" sz="4999">
                <a:solidFill>
                  <a:srgbClr val="FFFFFF"/>
                </a:solidFill>
                <a:latin typeface="Montserrat Black"/>
                <a:ea typeface="Montserrat Black"/>
                <a:cs typeface="Montserrat Black"/>
                <a:sym typeface="Montserrat Black"/>
              </a:rPr>
              <a:t>Methodology</a:t>
            </a:r>
            <a:endParaRPr b="1" sz="4999">
              <a:solidFill>
                <a:srgbClr val="FFFFFF"/>
              </a:solidFill>
              <a:latin typeface="Montserrat Black"/>
              <a:ea typeface="Montserrat Black"/>
              <a:cs typeface="Montserrat Black"/>
              <a:sym typeface="Montserrat Black"/>
            </a:endParaRPr>
          </a:p>
        </p:txBody>
      </p:sp>
      <p:sp>
        <p:nvSpPr>
          <p:cNvPr id="208" name="Google Shape;208;g3183c52da11_0_9"/>
          <p:cNvSpPr txBox="1"/>
          <p:nvPr/>
        </p:nvSpPr>
        <p:spPr>
          <a:xfrm>
            <a:off x="882300" y="5454150"/>
            <a:ext cx="8154000" cy="5244000"/>
          </a:xfrm>
          <a:prstGeom prst="rect">
            <a:avLst/>
          </a:prstGeom>
          <a:noFill/>
          <a:ln>
            <a:noFill/>
          </a:ln>
        </p:spPr>
        <p:txBody>
          <a:bodyPr anchorCtr="0" anchor="t" bIns="0" lIns="0" spcFirstLastPara="1" rIns="0" wrap="square" tIns="0">
            <a:spAutoFit/>
          </a:bodyPr>
          <a:lstStyle/>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Establish baseline above ground and below ground (soil) carbon density in Hawaii’s forests</a:t>
            </a:r>
            <a:endParaRPr sz="1999">
              <a:solidFill>
                <a:srgbClr val="CAE3ED"/>
              </a:solidFill>
              <a:latin typeface="Open Sans"/>
              <a:ea typeface="Open Sans"/>
              <a:cs typeface="Open Sans"/>
              <a:sym typeface="Open Sans"/>
            </a:endParaRPr>
          </a:p>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Find annual forest lost</a:t>
            </a:r>
            <a:endParaRPr sz="1999">
              <a:solidFill>
                <a:srgbClr val="CAE3ED"/>
              </a:solidFill>
              <a:latin typeface="Open Sans"/>
              <a:ea typeface="Open Sans"/>
              <a:cs typeface="Open Sans"/>
              <a:sym typeface="Open Sans"/>
            </a:endParaRPr>
          </a:p>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Estimate carbon emission factor for above ground and below ground based on different </a:t>
            </a:r>
            <a:r>
              <a:rPr lang="en-US" sz="1999">
                <a:solidFill>
                  <a:srgbClr val="CAE3ED"/>
                </a:solidFill>
                <a:latin typeface="Open Sans"/>
                <a:ea typeface="Open Sans"/>
                <a:cs typeface="Open Sans"/>
                <a:sym typeface="Open Sans"/>
              </a:rPr>
              <a:t>deforestation</a:t>
            </a:r>
            <a:r>
              <a:rPr lang="en-US" sz="1999">
                <a:solidFill>
                  <a:srgbClr val="CAE3ED"/>
                </a:solidFill>
                <a:latin typeface="Open Sans"/>
                <a:ea typeface="Open Sans"/>
                <a:cs typeface="Open Sans"/>
                <a:sym typeface="Open Sans"/>
              </a:rPr>
              <a:t> causes:</a:t>
            </a:r>
            <a:endParaRPr sz="1999">
              <a:solidFill>
                <a:srgbClr val="CAE3ED"/>
              </a:solidFill>
              <a:latin typeface="Open Sans"/>
              <a:ea typeface="Open Sans"/>
              <a:cs typeface="Open Sans"/>
              <a:sym typeface="Open Sans"/>
            </a:endParaRPr>
          </a:p>
          <a:p>
            <a:pPr indent="0" lvl="0" marL="0" marR="0" rtl="0" algn="l">
              <a:lnSpc>
                <a:spcPct val="140025"/>
              </a:lnSpc>
              <a:spcBef>
                <a:spcPts val="0"/>
              </a:spcBef>
              <a:spcAft>
                <a:spcPts val="0"/>
              </a:spcAft>
              <a:buNone/>
            </a:pPr>
            <a:r>
              <a:rPr lang="en-US" sz="1999">
                <a:solidFill>
                  <a:srgbClr val="CAE3ED"/>
                </a:solidFill>
                <a:latin typeface="Open Sans"/>
                <a:ea typeface="Open Sans"/>
                <a:cs typeface="Open Sans"/>
                <a:sym typeface="Open Sans"/>
              </a:rPr>
              <a:t>		fire</a:t>
            </a:r>
            <a:endParaRPr sz="1999">
              <a:solidFill>
                <a:srgbClr val="CAE3ED"/>
              </a:solidFill>
              <a:latin typeface="Open Sans"/>
              <a:ea typeface="Open Sans"/>
              <a:cs typeface="Open Sans"/>
              <a:sym typeface="Open Sans"/>
            </a:endParaRPr>
          </a:p>
          <a:p>
            <a:pPr indent="0" lvl="0" marL="0" marR="0" rtl="0" algn="l">
              <a:lnSpc>
                <a:spcPct val="140025"/>
              </a:lnSpc>
              <a:spcBef>
                <a:spcPts val="0"/>
              </a:spcBef>
              <a:spcAft>
                <a:spcPts val="0"/>
              </a:spcAft>
              <a:buNone/>
            </a:pPr>
            <a:r>
              <a:rPr lang="en-US" sz="1999">
                <a:solidFill>
                  <a:srgbClr val="CAE3ED"/>
                </a:solidFill>
                <a:latin typeface="Open Sans"/>
                <a:ea typeface="Open Sans"/>
                <a:cs typeface="Open Sans"/>
                <a:sym typeface="Open Sans"/>
              </a:rPr>
              <a:t>		non fire</a:t>
            </a:r>
            <a:endParaRPr sz="1999">
              <a:solidFill>
                <a:srgbClr val="CAE3ED"/>
              </a:solidFill>
              <a:latin typeface="Open Sans"/>
              <a:ea typeface="Open Sans"/>
              <a:cs typeface="Open Sans"/>
              <a:sym typeface="Open Sans"/>
            </a:endParaRPr>
          </a:p>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Calculate carbon emitted from forest loss</a:t>
            </a:r>
            <a:endParaRPr sz="1999">
              <a:solidFill>
                <a:srgbClr val="CAE3ED"/>
              </a:solidFill>
              <a:latin typeface="Open Sans"/>
              <a:ea typeface="Open Sans"/>
              <a:cs typeface="Open Sans"/>
              <a:sym typeface="Open Sans"/>
            </a:endParaRPr>
          </a:p>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Calculate carbon stored from carbon sequestration</a:t>
            </a:r>
            <a:endParaRPr sz="1999">
              <a:solidFill>
                <a:srgbClr val="CAE3ED"/>
              </a:solidFill>
              <a:latin typeface="Open Sans"/>
              <a:ea typeface="Open Sans"/>
              <a:cs typeface="Open Sans"/>
              <a:sym typeface="Open Sans"/>
            </a:endParaRPr>
          </a:p>
          <a:p>
            <a:pPr indent="-355536" lvl="0" marL="457200" marR="0" rtl="0" algn="l">
              <a:lnSpc>
                <a:spcPct val="140025"/>
              </a:lnSpc>
              <a:spcBef>
                <a:spcPts val="0"/>
              </a:spcBef>
              <a:spcAft>
                <a:spcPts val="0"/>
              </a:spcAft>
              <a:buClr>
                <a:srgbClr val="CAE3ED"/>
              </a:buClr>
              <a:buSzPts val="1999"/>
              <a:buFont typeface="Open Sans"/>
              <a:buAutoNum type="arabicParenR"/>
            </a:pPr>
            <a:r>
              <a:rPr lang="en-US" sz="1999">
                <a:solidFill>
                  <a:srgbClr val="CAE3ED"/>
                </a:solidFill>
                <a:latin typeface="Open Sans"/>
                <a:ea typeface="Open Sans"/>
                <a:cs typeface="Open Sans"/>
                <a:sym typeface="Open Sans"/>
              </a:rPr>
              <a:t>Net Sink!</a:t>
            </a:r>
            <a:endParaRPr sz="1999">
              <a:solidFill>
                <a:srgbClr val="CAE3ED"/>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599">
              <a:solidFill>
                <a:srgbClr val="CAE3ED"/>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599">
              <a:solidFill>
                <a:srgbClr val="CAE3ED"/>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599">
              <a:solidFill>
                <a:srgbClr val="CAE3ED"/>
              </a:solidFill>
              <a:latin typeface="Open Sans"/>
              <a:ea typeface="Open Sans"/>
              <a:cs typeface="Open Sans"/>
              <a:sym typeface="Open Sans"/>
            </a:endParaRPr>
          </a:p>
        </p:txBody>
      </p:sp>
      <p:sp>
        <p:nvSpPr>
          <p:cNvPr id="209" name="Google Shape;209;g3183c52da11_0_9"/>
          <p:cNvSpPr txBox="1"/>
          <p:nvPr/>
        </p:nvSpPr>
        <p:spPr>
          <a:xfrm>
            <a:off x="10669346" y="8179224"/>
            <a:ext cx="6477300" cy="279900"/>
          </a:xfrm>
          <a:prstGeom prst="rect">
            <a:avLst/>
          </a:prstGeom>
          <a:noFill/>
          <a:ln>
            <a:noFill/>
          </a:ln>
        </p:spPr>
        <p:txBody>
          <a:bodyPr anchorCtr="0" anchor="t" bIns="0" lIns="0" spcFirstLastPara="1" rIns="0" wrap="square" tIns="0">
            <a:spAutoFit/>
          </a:bodyPr>
          <a:lstStyle/>
          <a:p>
            <a:pPr indent="0" lvl="0" marL="0" marR="0" rtl="0" algn="ctr">
              <a:lnSpc>
                <a:spcPct val="140044"/>
              </a:lnSpc>
              <a:spcBef>
                <a:spcPts val="0"/>
              </a:spcBef>
              <a:spcAft>
                <a:spcPts val="0"/>
              </a:spcAft>
              <a:buNone/>
            </a:pPr>
            <a:r>
              <a:rPr b="1" i="0" lang="en-US" sz="1818" u="none" cap="none" strike="noStrike">
                <a:solidFill>
                  <a:srgbClr val="172E08"/>
                </a:solidFill>
                <a:latin typeface="Roboto"/>
                <a:ea typeface="Roboto"/>
                <a:cs typeface="Roboto"/>
                <a:sym typeface="Roboto"/>
              </a:rPr>
              <a:t>LEARN MORE</a:t>
            </a:r>
            <a:endParaRPr/>
          </a:p>
        </p:txBody>
      </p:sp>
      <p:sp>
        <p:nvSpPr>
          <p:cNvPr id="210" name="Google Shape;210;g3183c52da11_0_9"/>
          <p:cNvSpPr/>
          <p:nvPr/>
        </p:nvSpPr>
        <p:spPr>
          <a:xfrm rot="10800000">
            <a:off x="-308474" y="4835026"/>
            <a:ext cx="619125" cy="61912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1" name="Google Shape;211;g3183c52da11_0_9"/>
          <p:cNvSpPr/>
          <p:nvPr/>
        </p:nvSpPr>
        <p:spPr>
          <a:xfrm rot="10800000">
            <a:off x="17705633" y="4561133"/>
            <a:ext cx="1158875" cy="1158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descr="A map of the hawaiian islands&#10;&#10;Description automatically generated" id="212" name="Google Shape;212;g3183c52da11_0_9"/>
          <p:cNvPicPr preferRelativeResize="0"/>
          <p:nvPr/>
        </p:nvPicPr>
        <p:blipFill>
          <a:blip r:embed="rId4">
            <a:alphaModFix/>
          </a:blip>
          <a:stretch>
            <a:fillRect/>
          </a:stretch>
        </p:blipFill>
        <p:spPr>
          <a:xfrm>
            <a:off x="9778075" y="3539375"/>
            <a:ext cx="7185768" cy="4991100"/>
          </a:xfrm>
          <a:prstGeom prst="rect">
            <a:avLst/>
          </a:prstGeom>
          <a:noFill/>
          <a:ln>
            <a:noFill/>
          </a:ln>
        </p:spPr>
      </p:pic>
      <p:sp>
        <p:nvSpPr>
          <p:cNvPr id="213" name="Google Shape;213;g3183c52da11_0_9"/>
          <p:cNvSpPr txBox="1"/>
          <p:nvPr/>
        </p:nvSpPr>
        <p:spPr>
          <a:xfrm>
            <a:off x="9920388" y="8674163"/>
            <a:ext cx="6685500" cy="505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000"/>
              </a:spcAft>
              <a:buClr>
                <a:schemeClr val="dk1"/>
              </a:buClr>
              <a:buSzPts val="1100"/>
              <a:buFont typeface="Arial"/>
              <a:buNone/>
            </a:pPr>
            <a:r>
              <a:rPr i="1" lang="en-US" sz="1100">
                <a:solidFill>
                  <a:schemeClr val="lt1"/>
                </a:solidFill>
                <a:latin typeface="Aptos"/>
                <a:ea typeface="Aptos"/>
                <a:cs typeface="Aptos"/>
                <a:sym typeface="Aptos"/>
              </a:rPr>
              <a:t>Figure above comes from Figure 2 in Asner (2016), showing the aboveground carbon density of Hawaii's forests.</a:t>
            </a:r>
            <a:endParaRPr sz="3400">
              <a:solidFill>
                <a:schemeClr val="lt1"/>
              </a:solidFill>
              <a:latin typeface="Calibri"/>
              <a:ea typeface="Calibri"/>
              <a:cs typeface="Calibri"/>
              <a:sym typeface="Calibri"/>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17" name="Shape 217"/>
        <p:cNvGrpSpPr/>
        <p:nvPr/>
      </p:nvGrpSpPr>
      <p:grpSpPr>
        <a:xfrm>
          <a:off x="0" y="0"/>
          <a:ext cx="0" cy="0"/>
          <a:chOff x="0" y="0"/>
          <a:chExt cx="0" cy="0"/>
        </a:xfrm>
      </p:grpSpPr>
      <p:grpSp>
        <p:nvGrpSpPr>
          <p:cNvPr id="218" name="Google Shape;218;p14"/>
          <p:cNvGrpSpPr/>
          <p:nvPr/>
        </p:nvGrpSpPr>
        <p:grpSpPr>
          <a:xfrm>
            <a:off x="1366043" y="1655140"/>
            <a:ext cx="7572429" cy="7603160"/>
            <a:chOff x="1366043" y="1655140"/>
            <a:chExt cx="7572429" cy="7603160"/>
          </a:xfrm>
        </p:grpSpPr>
        <p:grpSp>
          <p:nvGrpSpPr>
            <p:cNvPr id="219" name="Google Shape;219;p14"/>
            <p:cNvGrpSpPr/>
            <p:nvPr/>
          </p:nvGrpSpPr>
          <p:grpSpPr>
            <a:xfrm>
              <a:off x="1366043" y="1655140"/>
              <a:ext cx="4223578" cy="4223578"/>
              <a:chOff x="0" y="0"/>
              <a:chExt cx="6350000" cy="6350000"/>
            </a:xfrm>
          </p:grpSpPr>
          <p:sp>
            <p:nvSpPr>
              <p:cNvPr id="220" name="Google Shape;220;p14"/>
              <p:cNvSpPr/>
              <p:nvPr/>
            </p:nvSpPr>
            <p:spPr>
              <a:xfrm>
                <a:off x="655320" y="655320"/>
                <a:ext cx="5039360" cy="5039360"/>
              </a:xfrm>
              <a:custGeom>
                <a:rect b="b" l="l" r="r" t="t"/>
                <a:pathLst>
                  <a:path extrusionOk="0"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rotWithShape="1">
                <a:blip r:embed="rId3">
                  <a:alphaModFix/>
                </a:blip>
                <a:stretch>
                  <a:fillRect b="0" l="-24624" r="-24622"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1" name="Google Shape;221;p14"/>
              <p:cNvSpPr/>
              <p:nvPr/>
            </p:nvSpPr>
            <p:spPr>
              <a:xfrm>
                <a:off x="0" y="0"/>
                <a:ext cx="6350000" cy="6350000"/>
              </a:xfrm>
              <a:custGeom>
                <a:rect b="b" l="l" r="r" t="t"/>
                <a:pathLst>
                  <a:path extrusionOk="0"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222" name="Google Shape;222;p14"/>
            <p:cNvGrpSpPr/>
            <p:nvPr/>
          </p:nvGrpSpPr>
          <p:grpSpPr>
            <a:xfrm>
              <a:off x="4491031" y="5034722"/>
              <a:ext cx="4223578" cy="4223578"/>
              <a:chOff x="0" y="0"/>
              <a:chExt cx="6350000" cy="6350000"/>
            </a:xfrm>
          </p:grpSpPr>
          <p:sp>
            <p:nvSpPr>
              <p:cNvPr id="223" name="Google Shape;223;p14"/>
              <p:cNvSpPr/>
              <p:nvPr/>
            </p:nvSpPr>
            <p:spPr>
              <a:xfrm>
                <a:off x="655320" y="655320"/>
                <a:ext cx="5039360" cy="5039360"/>
              </a:xfrm>
              <a:custGeom>
                <a:rect b="b" l="l" r="r" t="t"/>
                <a:pathLst>
                  <a:path extrusionOk="0"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rotWithShape="1">
                <a:blip r:embed="rId4">
                  <a:alphaModFix/>
                </a:blip>
                <a:stretch>
                  <a:fillRect b="-25045" l="0" r="0" t="-25045"/>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14"/>
              <p:cNvSpPr/>
              <p:nvPr/>
            </p:nvSpPr>
            <p:spPr>
              <a:xfrm>
                <a:off x="0" y="0"/>
                <a:ext cx="6350000" cy="6350000"/>
              </a:xfrm>
              <a:custGeom>
                <a:rect b="b" l="l" r="r" t="t"/>
                <a:pathLst>
                  <a:path extrusionOk="0"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5" name="Google Shape;225;p14"/>
            <p:cNvSpPr/>
            <p:nvPr/>
          </p:nvSpPr>
          <p:spPr>
            <a:xfrm>
              <a:off x="6126729" y="1655140"/>
              <a:ext cx="2811743" cy="2811743"/>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26" name="Google Shape;226;p14"/>
            <p:cNvPicPr preferRelativeResize="0"/>
            <p:nvPr/>
          </p:nvPicPr>
          <p:blipFill rotWithShape="1">
            <a:blip r:embed="rId5">
              <a:alphaModFix/>
            </a:blip>
            <a:srcRect b="0" l="0" r="0" t="0"/>
            <a:stretch/>
          </p:blipFill>
          <p:spPr>
            <a:xfrm>
              <a:off x="6409628" y="1938039"/>
              <a:ext cx="2245945" cy="2245945"/>
            </a:xfrm>
            <a:prstGeom prst="rect">
              <a:avLst/>
            </a:prstGeom>
            <a:noFill/>
            <a:ln>
              <a:noFill/>
            </a:ln>
          </p:spPr>
        </p:pic>
        <p:sp>
          <p:nvSpPr>
            <p:cNvPr id="227" name="Google Shape;227;p14"/>
            <p:cNvSpPr/>
            <p:nvPr/>
          </p:nvSpPr>
          <p:spPr>
            <a:xfrm rot="10800000">
              <a:off x="1366043" y="6028116"/>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8" name="Google Shape;228;p14"/>
            <p:cNvSpPr/>
            <p:nvPr/>
          </p:nvSpPr>
          <p:spPr>
            <a:xfrm rot="10800000">
              <a:off x="2633584" y="6609329"/>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29" name="Google Shape;229;p14"/>
          <p:cNvSpPr txBox="1"/>
          <p:nvPr/>
        </p:nvSpPr>
        <p:spPr>
          <a:xfrm>
            <a:off x="9793655" y="9697975"/>
            <a:ext cx="6671400" cy="215400"/>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lang="en-US">
                <a:solidFill>
                  <a:srgbClr val="FFFFFF"/>
                </a:solidFill>
                <a:latin typeface="Open Sans"/>
                <a:ea typeface="Open Sans"/>
                <a:cs typeface="Open Sans"/>
                <a:sym typeface="Open Sans"/>
              </a:rPr>
              <a:t>(Hawaii Depatment of Business, Economic Development, and Tourism, 2024)</a:t>
            </a:r>
            <a:endParaRPr/>
          </a:p>
        </p:txBody>
      </p:sp>
      <p:sp>
        <p:nvSpPr>
          <p:cNvPr id="230" name="Google Shape;230;p14"/>
          <p:cNvSpPr txBox="1"/>
          <p:nvPr/>
        </p:nvSpPr>
        <p:spPr>
          <a:xfrm>
            <a:off x="9793650" y="1607325"/>
            <a:ext cx="7572300" cy="6927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500" u="none" cap="none" strike="noStrike">
                <a:solidFill>
                  <a:srgbClr val="FFFFFF"/>
                </a:solidFill>
                <a:latin typeface="Montserrat Black"/>
                <a:ea typeface="Montserrat Black"/>
                <a:cs typeface="Montserrat Black"/>
                <a:sym typeface="Montserrat Black"/>
              </a:rPr>
              <a:t>FUTURE TRAJECTORIES</a:t>
            </a:r>
            <a:endParaRPr sz="4500"/>
          </a:p>
        </p:txBody>
      </p:sp>
      <p:sp>
        <p:nvSpPr>
          <p:cNvPr id="231" name="Google Shape;231;p14"/>
          <p:cNvSpPr txBox="1"/>
          <p:nvPr/>
        </p:nvSpPr>
        <p:spPr>
          <a:xfrm>
            <a:off x="9793638" y="1186274"/>
            <a:ext cx="36273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HAWAI’I GHG</a:t>
            </a:r>
            <a:endParaRPr/>
          </a:p>
        </p:txBody>
      </p:sp>
      <p:sp>
        <p:nvSpPr>
          <p:cNvPr id="232" name="Google Shape;232;p14"/>
          <p:cNvSpPr txBox="1"/>
          <p:nvPr/>
        </p:nvSpPr>
        <p:spPr>
          <a:xfrm>
            <a:off x="9793638" y="2720694"/>
            <a:ext cx="6408600" cy="307800"/>
          </a:xfrm>
          <a:prstGeom prst="rect">
            <a:avLst/>
          </a:prstGeom>
          <a:noFill/>
          <a:ln>
            <a:noFill/>
          </a:ln>
        </p:spPr>
        <p:txBody>
          <a:bodyPr anchorCtr="0" anchor="t" bIns="0" lIns="0" spcFirstLastPara="1" rIns="0" wrap="square" tIns="0">
            <a:spAutoFit/>
          </a:bodyPr>
          <a:lstStyle/>
          <a:p>
            <a:pPr indent="0" lvl="0" marL="0" marR="0" rtl="0" algn="l">
              <a:lnSpc>
                <a:spcPct val="140022"/>
              </a:lnSpc>
              <a:spcBef>
                <a:spcPts val="0"/>
              </a:spcBef>
              <a:spcAft>
                <a:spcPts val="0"/>
              </a:spcAft>
              <a:buNone/>
            </a:pPr>
            <a:r>
              <a:rPr b="1" i="0" lang="en-US" sz="1999" u="none" cap="none" strike="noStrike">
                <a:solidFill>
                  <a:srgbClr val="CAE3ED"/>
                </a:solidFill>
                <a:latin typeface="Open Sans"/>
                <a:ea typeface="Open Sans"/>
                <a:cs typeface="Open Sans"/>
                <a:sym typeface="Open Sans"/>
              </a:rPr>
              <a:t>Business As Usual</a:t>
            </a:r>
            <a:endParaRPr sz="1600"/>
          </a:p>
        </p:txBody>
      </p:sp>
      <p:sp>
        <p:nvSpPr>
          <p:cNvPr id="233" name="Google Shape;233;p14"/>
          <p:cNvSpPr txBox="1"/>
          <p:nvPr/>
        </p:nvSpPr>
        <p:spPr>
          <a:xfrm>
            <a:off x="9793638" y="7102012"/>
            <a:ext cx="6408600" cy="2329500"/>
          </a:xfrm>
          <a:prstGeom prst="rect">
            <a:avLst/>
          </a:prstGeom>
          <a:noFill/>
          <a:ln>
            <a:noFill/>
          </a:ln>
        </p:spPr>
        <p:txBody>
          <a:bodyPr anchorCtr="0" anchor="t" bIns="0" lIns="0" spcFirstLastPara="1" rIns="0" wrap="square" tIns="0">
            <a:spAutoFit/>
          </a:bodyPr>
          <a:lstStyle/>
          <a:p>
            <a:pPr indent="-172720" lvl="1" marL="345439" marR="0" rtl="0" algn="l">
              <a:lnSpc>
                <a:spcPct val="140025"/>
              </a:lnSpc>
              <a:spcBef>
                <a:spcPts val="0"/>
              </a:spcBef>
              <a:spcAft>
                <a:spcPts val="0"/>
              </a:spcAft>
              <a:buClr>
                <a:srgbClr val="FFFFFF"/>
              </a:buClr>
              <a:buSzPts val="1599"/>
              <a:buFont typeface="Arial"/>
              <a:buChar char="•"/>
            </a:pPr>
            <a:r>
              <a:rPr b="0" i="0" lang="en-US" sz="1599" u="none" cap="none" strike="noStrike">
                <a:solidFill>
                  <a:srgbClr val="FFFFFF"/>
                </a:solidFill>
                <a:latin typeface="Open Sans"/>
                <a:ea typeface="Open Sans"/>
                <a:cs typeface="Open Sans"/>
                <a:sym typeface="Open Sans"/>
              </a:rPr>
              <a:t>100% renewable energy in electricity sector by 2045</a:t>
            </a:r>
            <a:endParaRPr/>
          </a:p>
          <a:p>
            <a:pPr indent="-172720" lvl="1" marL="345439" marR="0" rtl="0" algn="l">
              <a:lnSpc>
                <a:spcPct val="140025"/>
              </a:lnSpc>
              <a:spcBef>
                <a:spcPts val="0"/>
              </a:spcBef>
              <a:spcAft>
                <a:spcPts val="0"/>
              </a:spcAft>
              <a:buClr>
                <a:srgbClr val="FFFFFF"/>
              </a:buClr>
              <a:buSzPts val="1599"/>
              <a:buFont typeface="Arial"/>
              <a:buChar char="•"/>
            </a:pPr>
            <a:r>
              <a:rPr b="0" i="0" lang="en-US" sz="1599" u="none" cap="none" strike="noStrike">
                <a:solidFill>
                  <a:srgbClr val="FFFFFF"/>
                </a:solidFill>
                <a:latin typeface="Open Sans"/>
                <a:ea typeface="Open Sans"/>
                <a:cs typeface="Open Sans"/>
                <a:sym typeface="Open Sans"/>
              </a:rPr>
              <a:t>Embedded Carbon in renewable energy infrastructure</a:t>
            </a:r>
            <a:endParaRPr/>
          </a:p>
          <a:p>
            <a:pPr indent="-172720" lvl="1" marL="345438" marR="0" rtl="0" algn="l">
              <a:lnSpc>
                <a:spcPct val="140025"/>
              </a:lnSpc>
              <a:spcBef>
                <a:spcPts val="0"/>
              </a:spcBef>
              <a:spcAft>
                <a:spcPts val="0"/>
              </a:spcAft>
              <a:buClr>
                <a:srgbClr val="FFFFFF"/>
              </a:buClr>
              <a:buSzPts val="1599"/>
              <a:buFont typeface="Arial"/>
              <a:buChar char="•"/>
            </a:pPr>
            <a:r>
              <a:rPr b="0" i="0" lang="en-US" sz="1599" u="none" cap="none" strike="noStrike">
                <a:solidFill>
                  <a:srgbClr val="FFFFFF"/>
                </a:solidFill>
                <a:latin typeface="Open Sans"/>
                <a:ea typeface="Open Sans"/>
                <a:cs typeface="Open Sans"/>
                <a:sym typeface="Open Sans"/>
              </a:rPr>
              <a:t>Complete Reduction of “smokestack” electricity emissions in 20 years</a:t>
            </a:r>
            <a:endParaRPr b="0" i="0" sz="1599" u="none" cap="none" strike="noStrike">
              <a:solidFill>
                <a:srgbClr val="FFFFFF"/>
              </a:solidFill>
              <a:latin typeface="Open Sans"/>
              <a:ea typeface="Open Sans"/>
              <a:cs typeface="Open Sans"/>
              <a:sym typeface="Open Sans"/>
            </a:endParaRPr>
          </a:p>
          <a:p>
            <a:pPr indent="-172720" lvl="1" marL="345438" marR="0" rtl="0" algn="l">
              <a:lnSpc>
                <a:spcPct val="140025"/>
              </a:lnSpc>
              <a:spcBef>
                <a:spcPts val="0"/>
              </a:spcBef>
              <a:spcAft>
                <a:spcPts val="0"/>
              </a:spcAft>
              <a:buClr>
                <a:srgbClr val="FFFFFF"/>
              </a:buClr>
              <a:buSzPts val="1599"/>
              <a:buFont typeface="Open Sans"/>
              <a:buChar char="•"/>
            </a:pPr>
            <a:r>
              <a:rPr lang="en-US" sz="1599">
                <a:solidFill>
                  <a:srgbClr val="FFFFFF"/>
                </a:solidFill>
                <a:latin typeface="Open Sans"/>
                <a:ea typeface="Open Sans"/>
                <a:cs typeface="Open Sans"/>
                <a:sym typeface="Open Sans"/>
              </a:rPr>
              <a:t>No changes in natural gas use, EV penetration, or biofuels</a:t>
            </a:r>
            <a:endParaRPr sz="15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5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rPr b="1" lang="en-US" sz="1700">
                <a:solidFill>
                  <a:srgbClr val="FFFFFF"/>
                </a:solidFill>
                <a:latin typeface="Open Sans"/>
                <a:ea typeface="Open Sans"/>
                <a:cs typeface="Open Sans"/>
                <a:sym typeface="Open Sans"/>
              </a:rPr>
              <a:t>4,060,000 MT reduction in CO2e</a:t>
            </a:r>
            <a:endParaRPr b="1" sz="1700">
              <a:solidFill>
                <a:srgbClr val="FFFFFF"/>
              </a:solidFill>
              <a:latin typeface="Open Sans"/>
              <a:ea typeface="Open Sans"/>
              <a:cs typeface="Open Sans"/>
              <a:sym typeface="Open Sans"/>
            </a:endParaRPr>
          </a:p>
        </p:txBody>
      </p:sp>
      <p:sp>
        <p:nvSpPr>
          <p:cNvPr id="234" name="Google Shape;234;p14"/>
          <p:cNvSpPr txBox="1"/>
          <p:nvPr/>
        </p:nvSpPr>
        <p:spPr>
          <a:xfrm>
            <a:off x="9793588" y="6127817"/>
            <a:ext cx="6408600" cy="707700"/>
          </a:xfrm>
          <a:prstGeom prst="rect">
            <a:avLst/>
          </a:prstGeom>
          <a:noFill/>
          <a:ln>
            <a:noFill/>
          </a:ln>
        </p:spPr>
        <p:txBody>
          <a:bodyPr anchorCtr="0" anchor="t" bIns="0" lIns="0" spcFirstLastPara="1" rIns="0" wrap="square" tIns="0">
            <a:spAutoFit/>
          </a:bodyPr>
          <a:lstStyle/>
          <a:p>
            <a:pPr indent="0" lvl="0" marL="0" marR="0" rtl="0" algn="l">
              <a:lnSpc>
                <a:spcPct val="140022"/>
              </a:lnSpc>
              <a:spcBef>
                <a:spcPts val="0"/>
              </a:spcBef>
              <a:spcAft>
                <a:spcPts val="0"/>
              </a:spcAft>
              <a:buNone/>
            </a:pPr>
            <a:r>
              <a:rPr b="1" i="0" lang="en-US" sz="1999" u="none" cap="none" strike="noStrike">
                <a:solidFill>
                  <a:srgbClr val="CAE3ED"/>
                </a:solidFill>
                <a:latin typeface="Open Sans"/>
                <a:ea typeface="Open Sans"/>
                <a:cs typeface="Open Sans"/>
                <a:sym typeface="Open Sans"/>
              </a:rPr>
              <a:t>Transforming the Grid</a:t>
            </a:r>
            <a:endParaRPr sz="1600"/>
          </a:p>
          <a:p>
            <a:pPr indent="0" lvl="0" marL="0" marR="0" rtl="0" algn="l">
              <a:lnSpc>
                <a:spcPct val="140025"/>
              </a:lnSpc>
              <a:spcBef>
                <a:spcPts val="0"/>
              </a:spcBef>
              <a:spcAft>
                <a:spcPts val="0"/>
              </a:spcAft>
              <a:buNone/>
            </a:pPr>
            <a:r>
              <a:rPr b="1" i="0" lang="en-US" sz="1799" u="none" cap="none" strike="noStrike">
                <a:solidFill>
                  <a:srgbClr val="CAE3ED"/>
                </a:solidFill>
                <a:latin typeface="Open Sans"/>
                <a:ea typeface="Open Sans"/>
                <a:cs typeface="Open Sans"/>
                <a:sym typeface="Open Sans"/>
              </a:rPr>
              <a:t>Hawai’i Clean Energy Initiative</a:t>
            </a:r>
            <a:endParaRPr sz="1600"/>
          </a:p>
        </p:txBody>
      </p:sp>
      <p:sp>
        <p:nvSpPr>
          <p:cNvPr id="235" name="Google Shape;235;p14"/>
          <p:cNvSpPr txBox="1"/>
          <p:nvPr/>
        </p:nvSpPr>
        <p:spPr>
          <a:xfrm>
            <a:off x="9793650" y="3160250"/>
            <a:ext cx="7572300" cy="2579400"/>
          </a:xfrm>
          <a:prstGeom prst="rect">
            <a:avLst/>
          </a:prstGeom>
          <a:noFill/>
          <a:ln>
            <a:noFill/>
          </a:ln>
        </p:spPr>
        <p:txBody>
          <a:bodyPr anchorCtr="0" anchor="t" bIns="91425" lIns="91425" spcFirstLastPara="1" rIns="91425" wrap="square" tIns="91425">
            <a:spAutoFit/>
          </a:bodyPr>
          <a:lstStyle/>
          <a:p>
            <a:pPr indent="-172720" lvl="1" marL="345438" rtl="0" algn="l">
              <a:lnSpc>
                <a:spcPct val="140025"/>
              </a:lnSpc>
              <a:spcBef>
                <a:spcPts val="0"/>
              </a:spcBef>
              <a:spcAft>
                <a:spcPts val="0"/>
              </a:spcAft>
              <a:buClr>
                <a:schemeClr val="lt1"/>
              </a:buClr>
              <a:buSzPts val="1599"/>
              <a:buChar char="•"/>
            </a:pPr>
            <a:r>
              <a:rPr lang="en-US" sz="1599">
                <a:solidFill>
                  <a:schemeClr val="lt1"/>
                </a:solidFill>
                <a:latin typeface="Open Sans"/>
                <a:ea typeface="Open Sans"/>
                <a:cs typeface="Open Sans"/>
                <a:sym typeface="Open Sans"/>
              </a:rPr>
              <a:t>Per capita GHG emissions remain the same for all sectors</a:t>
            </a:r>
            <a:endParaRPr sz="1599">
              <a:solidFill>
                <a:schemeClr val="lt1"/>
              </a:solidFill>
              <a:latin typeface="Open Sans"/>
              <a:ea typeface="Open Sans"/>
              <a:cs typeface="Open Sans"/>
              <a:sym typeface="Open Sans"/>
            </a:endParaRPr>
          </a:p>
          <a:p>
            <a:pPr indent="-172720" lvl="1" marL="345438" rtl="0" algn="l">
              <a:lnSpc>
                <a:spcPct val="140025"/>
              </a:lnSpc>
              <a:spcBef>
                <a:spcPts val="0"/>
              </a:spcBef>
              <a:spcAft>
                <a:spcPts val="0"/>
              </a:spcAft>
              <a:buClr>
                <a:schemeClr val="lt1"/>
              </a:buClr>
              <a:buSzPts val="1599"/>
              <a:buFont typeface="Open Sans"/>
              <a:buChar char="•"/>
            </a:pPr>
            <a:r>
              <a:rPr lang="en-US" sz="1599">
                <a:solidFill>
                  <a:schemeClr val="lt1"/>
                </a:solidFill>
                <a:latin typeface="Open Sans"/>
                <a:ea typeface="Open Sans"/>
                <a:cs typeface="Open Sans"/>
                <a:sym typeface="Open Sans"/>
              </a:rPr>
              <a:t>Projected population growth sourced from Hawai’i Department of Business, Economic Development, and Tourism</a:t>
            </a:r>
            <a:endParaRPr sz="1599">
              <a:solidFill>
                <a:schemeClr val="lt1"/>
              </a:solidFill>
              <a:latin typeface="Open Sans"/>
              <a:ea typeface="Open Sans"/>
              <a:cs typeface="Open Sans"/>
              <a:sym typeface="Open Sans"/>
            </a:endParaRPr>
          </a:p>
          <a:p>
            <a:pPr indent="0" lvl="0" marL="0" rtl="0" algn="l">
              <a:lnSpc>
                <a:spcPct val="140025"/>
              </a:lnSpc>
              <a:spcBef>
                <a:spcPts val="0"/>
              </a:spcBef>
              <a:spcAft>
                <a:spcPts val="0"/>
              </a:spcAft>
              <a:buNone/>
            </a:pPr>
            <a:r>
              <a:t/>
            </a:r>
            <a:endParaRPr b="1" sz="1700">
              <a:solidFill>
                <a:schemeClr val="lt1"/>
              </a:solidFill>
              <a:latin typeface="Open Sans"/>
              <a:ea typeface="Open Sans"/>
              <a:cs typeface="Open Sans"/>
              <a:sym typeface="Open Sans"/>
            </a:endParaRPr>
          </a:p>
          <a:p>
            <a:pPr indent="0" lvl="0" marL="0" rtl="0" algn="l">
              <a:lnSpc>
                <a:spcPct val="140025"/>
              </a:lnSpc>
              <a:spcBef>
                <a:spcPts val="0"/>
              </a:spcBef>
              <a:spcAft>
                <a:spcPts val="0"/>
              </a:spcAft>
              <a:buClr>
                <a:schemeClr val="dk1"/>
              </a:buClr>
              <a:buSzPts val="1100"/>
              <a:buFont typeface="Arial"/>
              <a:buNone/>
            </a:pPr>
            <a:r>
              <a:rPr b="1" lang="en-US" sz="1700">
                <a:solidFill>
                  <a:schemeClr val="lt1"/>
                </a:solidFill>
                <a:latin typeface="Open Sans"/>
                <a:ea typeface="Open Sans"/>
                <a:cs typeface="Open Sans"/>
                <a:sym typeface="Open Sans"/>
              </a:rPr>
              <a:t>15.95 MMT CO2 in 2030</a:t>
            </a:r>
            <a:endParaRPr b="1" sz="1700">
              <a:solidFill>
                <a:schemeClr val="lt1"/>
              </a:solidFill>
              <a:latin typeface="Open Sans"/>
              <a:ea typeface="Open Sans"/>
              <a:cs typeface="Open Sans"/>
              <a:sym typeface="Open Sans"/>
            </a:endParaRPr>
          </a:p>
          <a:p>
            <a:pPr indent="0" lvl="0" marL="0" rtl="0" algn="l">
              <a:lnSpc>
                <a:spcPct val="140025"/>
              </a:lnSpc>
              <a:spcBef>
                <a:spcPts val="0"/>
              </a:spcBef>
              <a:spcAft>
                <a:spcPts val="0"/>
              </a:spcAft>
              <a:buClr>
                <a:schemeClr val="dk1"/>
              </a:buClr>
              <a:buSzPts val="1100"/>
              <a:buFont typeface="Arial"/>
              <a:buNone/>
            </a:pPr>
            <a:r>
              <a:rPr b="1" lang="en-US" sz="1700">
                <a:solidFill>
                  <a:schemeClr val="lt1"/>
                </a:solidFill>
                <a:latin typeface="Open Sans"/>
                <a:ea typeface="Open Sans"/>
                <a:cs typeface="Open Sans"/>
                <a:sym typeface="Open Sans"/>
              </a:rPr>
              <a:t>16.39 MMT CO2 in 2040</a:t>
            </a:r>
            <a:endParaRPr b="1" sz="1700">
              <a:solidFill>
                <a:schemeClr val="lt1"/>
              </a:solidFill>
              <a:latin typeface="Open Sans"/>
              <a:ea typeface="Open Sans"/>
              <a:cs typeface="Open Sans"/>
              <a:sym typeface="Open Sans"/>
            </a:endParaRPr>
          </a:p>
          <a:p>
            <a:pPr indent="0" lvl="0" marL="0" rtl="0" algn="l">
              <a:lnSpc>
                <a:spcPct val="140025"/>
              </a:lnSpc>
              <a:spcBef>
                <a:spcPts val="0"/>
              </a:spcBef>
              <a:spcAft>
                <a:spcPts val="0"/>
              </a:spcAft>
              <a:buClr>
                <a:schemeClr val="dk1"/>
              </a:buClr>
              <a:buSzPts val="1100"/>
              <a:buFont typeface="Arial"/>
              <a:buNone/>
            </a:pPr>
            <a:r>
              <a:rPr b="1" lang="en-US" sz="1700">
                <a:solidFill>
                  <a:schemeClr val="lt1"/>
                </a:solidFill>
                <a:latin typeface="Open Sans"/>
                <a:ea typeface="Open Sans"/>
                <a:cs typeface="Open Sans"/>
                <a:sym typeface="Open Sans"/>
              </a:rPr>
              <a:t>16.59 MMT CO2 in 2050</a:t>
            </a:r>
            <a:endParaRPr b="1" sz="1700">
              <a:solidFill>
                <a:schemeClr val="lt1"/>
              </a:solidFill>
              <a:latin typeface="Open Sans"/>
              <a:ea typeface="Open Sans"/>
              <a:cs typeface="Open Sans"/>
              <a:sym typeface="Open Sans"/>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39" name="Shape 239"/>
        <p:cNvGrpSpPr/>
        <p:nvPr/>
      </p:nvGrpSpPr>
      <p:grpSpPr>
        <a:xfrm>
          <a:off x="0" y="0"/>
          <a:ext cx="0" cy="0"/>
          <a:chOff x="0" y="0"/>
          <a:chExt cx="0" cy="0"/>
        </a:xfrm>
      </p:grpSpPr>
      <p:sp>
        <p:nvSpPr>
          <p:cNvPr id="240" name="Google Shape;240;p17"/>
          <p:cNvSpPr txBox="1"/>
          <p:nvPr/>
        </p:nvSpPr>
        <p:spPr>
          <a:xfrm>
            <a:off x="1560357" y="6597139"/>
            <a:ext cx="8947929" cy="84455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CONCLUSION</a:t>
            </a:r>
            <a:endParaRPr/>
          </a:p>
        </p:txBody>
      </p:sp>
      <p:sp>
        <p:nvSpPr>
          <p:cNvPr id="241" name="Google Shape;241;p17"/>
          <p:cNvSpPr txBox="1"/>
          <p:nvPr/>
        </p:nvSpPr>
        <p:spPr>
          <a:xfrm>
            <a:off x="1560357" y="6176093"/>
            <a:ext cx="50679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HAWAI’I STATE GHG </a:t>
            </a:r>
            <a:r>
              <a:rPr lang="en-US" sz="1599">
                <a:solidFill>
                  <a:srgbClr val="CAE3ED"/>
                </a:solidFill>
                <a:latin typeface="Open Sans"/>
                <a:ea typeface="Open Sans"/>
                <a:cs typeface="Open Sans"/>
                <a:sym typeface="Open Sans"/>
              </a:rPr>
              <a:t>INVENTORY</a:t>
            </a:r>
            <a:endParaRPr/>
          </a:p>
        </p:txBody>
      </p:sp>
      <p:sp>
        <p:nvSpPr>
          <p:cNvPr id="242" name="Google Shape;242;p17"/>
          <p:cNvSpPr txBox="1"/>
          <p:nvPr/>
        </p:nvSpPr>
        <p:spPr>
          <a:xfrm>
            <a:off x="9590525" y="5720000"/>
            <a:ext cx="6335100" cy="39759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899">
                <a:solidFill>
                  <a:srgbClr val="FFFFFF"/>
                </a:solidFill>
                <a:latin typeface="Open Sans"/>
                <a:ea typeface="Open Sans"/>
                <a:cs typeface="Open Sans"/>
                <a:sym typeface="Open Sans"/>
              </a:rPr>
              <a:t>Even with the goal of a completely renewable grid by 2045, Hawai’i is a still a large consumer of fossil fuels.</a:t>
            </a:r>
            <a:endParaRPr sz="18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8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rPr lang="en-US" sz="1899">
                <a:solidFill>
                  <a:srgbClr val="FFFFFF"/>
                </a:solidFill>
                <a:latin typeface="Open Sans"/>
                <a:ea typeface="Open Sans"/>
                <a:cs typeface="Open Sans"/>
                <a:sym typeface="Open Sans"/>
              </a:rPr>
              <a:t>Since transportation is the largest contributor to </a:t>
            </a:r>
            <a:r>
              <a:rPr lang="en-US" sz="1899">
                <a:solidFill>
                  <a:srgbClr val="FFFFFF"/>
                </a:solidFill>
                <a:latin typeface="Open Sans"/>
                <a:ea typeface="Open Sans"/>
                <a:cs typeface="Open Sans"/>
                <a:sym typeface="Open Sans"/>
              </a:rPr>
              <a:t>Hawaii's</a:t>
            </a:r>
            <a:r>
              <a:rPr lang="en-US" sz="1899">
                <a:solidFill>
                  <a:srgbClr val="FFFFFF"/>
                </a:solidFill>
                <a:latin typeface="Open Sans"/>
                <a:ea typeface="Open Sans"/>
                <a:cs typeface="Open Sans"/>
                <a:sym typeface="Open Sans"/>
              </a:rPr>
              <a:t> GHG emissions, a renewable electricity grid does not bring the state’s emissions as low as expected. </a:t>
            </a:r>
            <a:endParaRPr sz="18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8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rPr lang="en-US" sz="1899">
                <a:solidFill>
                  <a:srgbClr val="FFFFFF"/>
                </a:solidFill>
                <a:latin typeface="Open Sans"/>
                <a:ea typeface="Open Sans"/>
                <a:cs typeface="Open Sans"/>
                <a:sym typeface="Open Sans"/>
              </a:rPr>
              <a:t>Policy needs to focus on reductions in </a:t>
            </a:r>
            <a:r>
              <a:rPr lang="en-US" sz="1899">
                <a:solidFill>
                  <a:srgbClr val="FFFFFF"/>
                </a:solidFill>
                <a:latin typeface="Open Sans"/>
                <a:ea typeface="Open Sans"/>
                <a:cs typeface="Open Sans"/>
                <a:sym typeface="Open Sans"/>
              </a:rPr>
              <a:t>aviation and maritime</a:t>
            </a:r>
            <a:r>
              <a:rPr lang="en-US" sz="1899">
                <a:solidFill>
                  <a:srgbClr val="FFFFFF"/>
                </a:solidFill>
                <a:latin typeface="Open Sans"/>
                <a:ea typeface="Open Sans"/>
                <a:cs typeface="Open Sans"/>
                <a:sym typeface="Open Sans"/>
              </a:rPr>
              <a:t> related emissions in addition to current work in renewable energy development. </a:t>
            </a:r>
            <a:endParaRPr sz="1899">
              <a:solidFill>
                <a:srgbClr val="FFFFFF"/>
              </a:solidFill>
              <a:latin typeface="Open Sans"/>
              <a:ea typeface="Open Sans"/>
              <a:cs typeface="Open Sans"/>
              <a:sym typeface="Open Sans"/>
            </a:endParaRPr>
          </a:p>
        </p:txBody>
      </p:sp>
      <p:sp>
        <p:nvSpPr>
          <p:cNvPr id="243" name="Google Shape;243;p17"/>
          <p:cNvSpPr/>
          <p:nvPr/>
        </p:nvSpPr>
        <p:spPr>
          <a:xfrm rot="10800000">
            <a:off x="-310651" y="4832849"/>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4" name="Google Shape;244;p17"/>
          <p:cNvSpPr/>
          <p:nvPr/>
        </p:nvSpPr>
        <p:spPr>
          <a:xfrm rot="10800000">
            <a:off x="17711492" y="4566992"/>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45" name="Google Shape;245;p17"/>
          <p:cNvPicPr preferRelativeResize="0"/>
          <p:nvPr/>
        </p:nvPicPr>
        <p:blipFill>
          <a:blip r:embed="rId3">
            <a:alphaModFix/>
          </a:blip>
          <a:stretch>
            <a:fillRect/>
          </a:stretch>
        </p:blipFill>
        <p:spPr>
          <a:xfrm>
            <a:off x="0" y="-36975"/>
            <a:ext cx="18287999" cy="5581042"/>
          </a:xfrm>
          <a:prstGeom prst="rect">
            <a:avLst/>
          </a:prstGeom>
          <a:noFill/>
          <a:ln>
            <a:noFill/>
          </a:ln>
        </p:spPr>
      </p:pic>
      <p:sp>
        <p:nvSpPr>
          <p:cNvPr id="246" name="Google Shape;246;p17"/>
          <p:cNvSpPr txBox="1"/>
          <p:nvPr/>
        </p:nvSpPr>
        <p:spPr>
          <a:xfrm>
            <a:off x="310650" y="9695900"/>
            <a:ext cx="5810100" cy="415200"/>
          </a:xfrm>
          <a:prstGeom prst="rect">
            <a:avLst/>
          </a:prstGeom>
          <a:noFill/>
          <a:ln>
            <a:noFill/>
          </a:ln>
        </p:spPr>
        <p:txBody>
          <a:bodyPr anchorCtr="0" anchor="t" bIns="91425" lIns="91425" spcFirstLastPara="1" rIns="91425" wrap="square" tIns="91425">
            <a:spAutoFit/>
          </a:bodyPr>
          <a:lstStyle/>
          <a:p>
            <a:pPr indent="0" lvl="0" marL="0" rtl="0" algn="l">
              <a:lnSpc>
                <a:spcPct val="140080"/>
              </a:lnSpc>
              <a:spcBef>
                <a:spcPts val="0"/>
              </a:spcBef>
              <a:spcAft>
                <a:spcPts val="0"/>
              </a:spcAft>
              <a:buNone/>
            </a:pPr>
            <a:r>
              <a:rPr lang="en-US" sz="1497">
                <a:solidFill>
                  <a:schemeClr val="lt1"/>
                </a:solidFill>
              </a:rPr>
              <a:t>(Hawai’i </a:t>
            </a:r>
            <a:r>
              <a:rPr lang="en-US" sz="1497">
                <a:solidFill>
                  <a:schemeClr val="lt1"/>
                </a:solidFill>
              </a:rPr>
              <a:t>Tourism</a:t>
            </a:r>
            <a:r>
              <a:rPr lang="en-US" sz="1497">
                <a:solidFill>
                  <a:schemeClr val="lt1"/>
                </a:solidFill>
              </a:rPr>
              <a:t> Authority (a), n.d.)[Photo]</a:t>
            </a:r>
            <a:endParaRPr sz="9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50" name="Shape 250"/>
        <p:cNvGrpSpPr/>
        <p:nvPr/>
      </p:nvGrpSpPr>
      <p:grpSpPr>
        <a:xfrm>
          <a:off x="0" y="0"/>
          <a:ext cx="0" cy="0"/>
          <a:chOff x="0" y="0"/>
          <a:chExt cx="0" cy="0"/>
        </a:xfrm>
      </p:grpSpPr>
      <p:sp>
        <p:nvSpPr>
          <p:cNvPr id="251" name="Google Shape;251;g316f5f407c8_1_11"/>
          <p:cNvSpPr txBox="1"/>
          <p:nvPr/>
        </p:nvSpPr>
        <p:spPr>
          <a:xfrm>
            <a:off x="866857" y="2069439"/>
            <a:ext cx="8947800" cy="7695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lang="en-US" sz="4999">
                <a:solidFill>
                  <a:srgbClr val="FFFFFF"/>
                </a:solidFill>
                <a:latin typeface="Montserrat Black"/>
                <a:ea typeface="Montserrat Black"/>
                <a:cs typeface="Montserrat Black"/>
                <a:sym typeface="Montserrat Black"/>
              </a:rPr>
              <a:t>RECOMMENDATIONS</a:t>
            </a:r>
            <a:endParaRPr/>
          </a:p>
        </p:txBody>
      </p:sp>
      <p:sp>
        <p:nvSpPr>
          <p:cNvPr id="252" name="Google Shape;252;g316f5f407c8_1_11"/>
          <p:cNvSpPr txBox="1"/>
          <p:nvPr/>
        </p:nvSpPr>
        <p:spPr>
          <a:xfrm>
            <a:off x="866857" y="1648393"/>
            <a:ext cx="50679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HAWAI’I STATE GHG </a:t>
            </a:r>
            <a:r>
              <a:rPr lang="en-US" sz="1599">
                <a:solidFill>
                  <a:srgbClr val="CAE3ED"/>
                </a:solidFill>
                <a:latin typeface="Open Sans"/>
                <a:ea typeface="Open Sans"/>
                <a:cs typeface="Open Sans"/>
                <a:sym typeface="Open Sans"/>
              </a:rPr>
              <a:t>INVENTORY</a:t>
            </a:r>
            <a:endParaRPr/>
          </a:p>
        </p:txBody>
      </p:sp>
      <p:sp>
        <p:nvSpPr>
          <p:cNvPr id="253" name="Google Shape;253;g316f5f407c8_1_11"/>
          <p:cNvSpPr/>
          <p:nvPr/>
        </p:nvSpPr>
        <p:spPr>
          <a:xfrm rot="10800000">
            <a:off x="-308474" y="4835026"/>
            <a:ext cx="619125" cy="61912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4" name="Google Shape;254;g316f5f407c8_1_11"/>
          <p:cNvSpPr/>
          <p:nvPr/>
        </p:nvSpPr>
        <p:spPr>
          <a:xfrm rot="10800000">
            <a:off x="17705633" y="4561133"/>
            <a:ext cx="1158875" cy="1158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5" name="Google Shape;255;g316f5f407c8_1_11"/>
          <p:cNvSpPr txBox="1"/>
          <p:nvPr/>
        </p:nvSpPr>
        <p:spPr>
          <a:xfrm>
            <a:off x="310650" y="9695900"/>
            <a:ext cx="5810100" cy="415200"/>
          </a:xfrm>
          <a:prstGeom prst="rect">
            <a:avLst/>
          </a:prstGeom>
          <a:noFill/>
          <a:ln>
            <a:noFill/>
          </a:ln>
        </p:spPr>
        <p:txBody>
          <a:bodyPr anchorCtr="0" anchor="t" bIns="91425" lIns="91425" spcFirstLastPara="1" rIns="91425" wrap="square" tIns="91425">
            <a:spAutoFit/>
          </a:bodyPr>
          <a:lstStyle/>
          <a:p>
            <a:pPr indent="0" lvl="0" marL="0" rtl="0" algn="l">
              <a:lnSpc>
                <a:spcPct val="140080"/>
              </a:lnSpc>
              <a:spcBef>
                <a:spcPts val="0"/>
              </a:spcBef>
              <a:spcAft>
                <a:spcPts val="0"/>
              </a:spcAft>
              <a:buNone/>
            </a:pPr>
            <a:r>
              <a:rPr lang="en-US" sz="1497">
                <a:solidFill>
                  <a:schemeClr val="lt1"/>
                </a:solidFill>
              </a:rPr>
              <a:t>(US Government Accountability Office, 2023) </a:t>
            </a:r>
            <a:endParaRPr sz="900">
              <a:solidFill>
                <a:schemeClr val="lt1"/>
              </a:solidFill>
            </a:endParaRPr>
          </a:p>
        </p:txBody>
      </p:sp>
      <p:pic>
        <p:nvPicPr>
          <p:cNvPr id="256" name="Google Shape;256;g316f5f407c8_1_11"/>
          <p:cNvPicPr preferRelativeResize="0"/>
          <p:nvPr/>
        </p:nvPicPr>
        <p:blipFill>
          <a:blip r:embed="rId3">
            <a:alphaModFix/>
          </a:blip>
          <a:stretch>
            <a:fillRect/>
          </a:stretch>
        </p:blipFill>
        <p:spPr>
          <a:xfrm>
            <a:off x="866850" y="3280659"/>
            <a:ext cx="9826401" cy="5973550"/>
          </a:xfrm>
          <a:prstGeom prst="rect">
            <a:avLst/>
          </a:prstGeom>
          <a:noFill/>
          <a:ln>
            <a:noFill/>
          </a:ln>
        </p:spPr>
      </p:pic>
      <p:sp>
        <p:nvSpPr>
          <p:cNvPr id="257" name="Google Shape;257;g316f5f407c8_1_11"/>
          <p:cNvSpPr txBox="1"/>
          <p:nvPr/>
        </p:nvSpPr>
        <p:spPr>
          <a:xfrm>
            <a:off x="11370525" y="3280650"/>
            <a:ext cx="6335100" cy="6088800"/>
          </a:xfrm>
          <a:prstGeom prst="rect">
            <a:avLst/>
          </a:prstGeom>
          <a:noFill/>
          <a:ln>
            <a:noFill/>
          </a:ln>
        </p:spPr>
        <p:txBody>
          <a:bodyPr anchorCtr="0" anchor="t" bIns="0" lIns="0" spcFirstLastPara="1" rIns="0" wrap="square" tIns="0">
            <a:spAutoFit/>
          </a:bodyPr>
          <a:lstStyle/>
          <a:p>
            <a:pPr indent="-387350" lvl="0" marL="457200" marR="0" rtl="0" algn="l">
              <a:lnSpc>
                <a:spcPct val="200000"/>
              </a:lnSpc>
              <a:spcBef>
                <a:spcPts val="0"/>
              </a:spcBef>
              <a:spcAft>
                <a:spcPts val="0"/>
              </a:spcAft>
              <a:buClr>
                <a:srgbClr val="FFFFFF"/>
              </a:buClr>
              <a:buSzPts val="2500"/>
              <a:buFont typeface="Open Sans"/>
              <a:buChar char="●"/>
            </a:pPr>
            <a:r>
              <a:rPr lang="en-US" sz="2500">
                <a:solidFill>
                  <a:srgbClr val="FFFFFF"/>
                </a:solidFill>
                <a:latin typeface="Open Sans"/>
                <a:ea typeface="Open Sans"/>
                <a:cs typeface="Open Sans"/>
                <a:sym typeface="Open Sans"/>
              </a:rPr>
              <a:t>Funding R&amp;D into solutions for sustainable aviation</a:t>
            </a:r>
            <a:endParaRPr sz="2500">
              <a:solidFill>
                <a:srgbClr val="FFFFFF"/>
              </a:solidFill>
              <a:latin typeface="Open Sans"/>
              <a:ea typeface="Open Sans"/>
              <a:cs typeface="Open Sans"/>
              <a:sym typeface="Open Sans"/>
            </a:endParaRPr>
          </a:p>
          <a:p>
            <a:pPr indent="-387350" lvl="0" marL="457200" marR="0" rtl="0" algn="l">
              <a:lnSpc>
                <a:spcPct val="200000"/>
              </a:lnSpc>
              <a:spcBef>
                <a:spcPts val="0"/>
              </a:spcBef>
              <a:spcAft>
                <a:spcPts val="0"/>
              </a:spcAft>
              <a:buClr>
                <a:srgbClr val="FFFFFF"/>
              </a:buClr>
              <a:buSzPts val="2500"/>
              <a:buFont typeface="Open Sans"/>
              <a:buChar char="●"/>
            </a:pPr>
            <a:r>
              <a:rPr lang="en-US" sz="2500">
                <a:solidFill>
                  <a:srgbClr val="FFFFFF"/>
                </a:solidFill>
                <a:latin typeface="Open Sans"/>
                <a:ea typeface="Open Sans"/>
                <a:cs typeface="Open Sans"/>
                <a:sym typeface="Open Sans"/>
              </a:rPr>
              <a:t>Set a required percentage of SAF used by airlines flying to Hawai’i </a:t>
            </a:r>
            <a:endParaRPr sz="2500">
              <a:solidFill>
                <a:srgbClr val="FFFFFF"/>
              </a:solidFill>
              <a:latin typeface="Open Sans"/>
              <a:ea typeface="Open Sans"/>
              <a:cs typeface="Open Sans"/>
              <a:sym typeface="Open Sans"/>
            </a:endParaRPr>
          </a:p>
          <a:p>
            <a:pPr indent="-387350" lvl="0" marL="457200" marR="0" rtl="0" algn="l">
              <a:lnSpc>
                <a:spcPct val="200000"/>
              </a:lnSpc>
              <a:spcBef>
                <a:spcPts val="0"/>
              </a:spcBef>
              <a:spcAft>
                <a:spcPts val="0"/>
              </a:spcAft>
              <a:buClr>
                <a:srgbClr val="FFFFFF"/>
              </a:buClr>
              <a:buSzPts val="2500"/>
              <a:buFont typeface="Open Sans"/>
              <a:buChar char="●"/>
            </a:pPr>
            <a:r>
              <a:rPr lang="en-US" sz="2500">
                <a:solidFill>
                  <a:srgbClr val="FFFFFF"/>
                </a:solidFill>
                <a:latin typeface="Open Sans"/>
                <a:ea typeface="Open Sans"/>
                <a:cs typeface="Open Sans"/>
                <a:sym typeface="Open Sans"/>
              </a:rPr>
              <a:t>Promote local development of infrastructure for production of SAF from waste feedstocks </a:t>
            </a:r>
            <a:endParaRPr sz="2500">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899">
              <a:solidFill>
                <a:srgbClr val="FFFFFF"/>
              </a:solidFill>
              <a:latin typeface="Open Sans"/>
              <a:ea typeface="Open Sans"/>
              <a:cs typeface="Open Sans"/>
              <a:sym typeface="Open Sans"/>
            </a:endParaRPr>
          </a:p>
          <a:p>
            <a:pPr indent="0" lvl="0" marL="0" marR="0" rtl="0" algn="l">
              <a:lnSpc>
                <a:spcPct val="140025"/>
              </a:lnSpc>
              <a:spcBef>
                <a:spcPts val="0"/>
              </a:spcBef>
              <a:spcAft>
                <a:spcPts val="0"/>
              </a:spcAft>
              <a:buNone/>
            </a:pPr>
            <a:r>
              <a:t/>
            </a:r>
            <a:endParaRPr sz="1899">
              <a:solidFill>
                <a:srgbClr val="FFFFFF"/>
              </a:solidFill>
              <a:latin typeface="Open Sans"/>
              <a:ea typeface="Open Sans"/>
              <a:cs typeface="Open Sans"/>
              <a:sym typeface="Open Sans"/>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61" name="Shape 261"/>
        <p:cNvGrpSpPr/>
        <p:nvPr/>
      </p:nvGrpSpPr>
      <p:grpSpPr>
        <a:xfrm>
          <a:off x="0" y="0"/>
          <a:ext cx="0" cy="0"/>
          <a:chOff x="0" y="0"/>
          <a:chExt cx="0" cy="0"/>
        </a:xfrm>
      </p:grpSpPr>
      <p:sp>
        <p:nvSpPr>
          <p:cNvPr id="262" name="Google Shape;262;p18"/>
          <p:cNvSpPr txBox="1"/>
          <p:nvPr/>
        </p:nvSpPr>
        <p:spPr>
          <a:xfrm>
            <a:off x="1028700" y="335050"/>
            <a:ext cx="4892100" cy="769500"/>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5000" u="none" cap="none" strike="noStrike">
                <a:solidFill>
                  <a:srgbClr val="FFFFFF"/>
                </a:solidFill>
                <a:latin typeface="Arial"/>
                <a:ea typeface="Arial"/>
                <a:cs typeface="Arial"/>
                <a:sym typeface="Arial"/>
              </a:rPr>
              <a:t>References</a:t>
            </a:r>
            <a:endParaRPr sz="5000"/>
          </a:p>
        </p:txBody>
      </p:sp>
      <p:sp>
        <p:nvSpPr>
          <p:cNvPr id="263" name="Google Shape;263;p18"/>
          <p:cNvSpPr txBox="1"/>
          <p:nvPr/>
        </p:nvSpPr>
        <p:spPr>
          <a:xfrm>
            <a:off x="1028700" y="1248350"/>
            <a:ext cx="17040900" cy="8002500"/>
          </a:xfrm>
          <a:prstGeom prst="rect">
            <a:avLst/>
          </a:prstGeom>
          <a:noFill/>
          <a:ln>
            <a:noFill/>
          </a:ln>
        </p:spPr>
        <p:txBody>
          <a:bodyPr anchorCtr="0" anchor="t" bIns="0" lIns="0" spcFirstLastPara="1" rIns="0" wrap="square" tIns="0">
            <a:spAutoFit/>
          </a:bodyPr>
          <a:lstStyle/>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Act 238 – A bill for an Act Relating to Climate Mitigation, H.R. 1800, 2022 Legislature. (2022). chrome-extension://efaidnbmnnnibpcajpcglclefindmkaj/https://health.hawaii.gov/cab/files/2023/05/SLH2022_Act238.pdf</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Hawai’i Department of Business, Economic Development, and Tourism. (2024). </a:t>
            </a:r>
            <a:r>
              <a:rPr i="1" lang="en-US" sz="1500">
                <a:solidFill>
                  <a:schemeClr val="lt1"/>
                </a:solidFill>
                <a:latin typeface="Open Sans"/>
                <a:ea typeface="Open Sans"/>
                <a:cs typeface="Open Sans"/>
                <a:sym typeface="Open Sans"/>
              </a:rPr>
              <a:t>DBEDT 2050 series appendix tables. </a:t>
            </a:r>
            <a:r>
              <a:rPr lang="en-US" sz="1500">
                <a:solidFill>
                  <a:schemeClr val="lt1"/>
                </a:solidFill>
                <a:latin typeface="Open Sans"/>
                <a:ea typeface="Open Sans"/>
                <a:cs typeface="Open Sans"/>
                <a:sym typeface="Open Sans"/>
              </a:rPr>
              <a:t>Table A-2  [Data set]. Research and Economic Analysis. </a:t>
            </a:r>
            <a:r>
              <a:rPr lang="en-US" sz="1500" u="sng">
                <a:solidFill>
                  <a:schemeClr val="hlink"/>
                </a:solidFill>
                <a:latin typeface="Open Sans"/>
                <a:ea typeface="Open Sans"/>
                <a:cs typeface="Open Sans"/>
                <a:sym typeface="Open Sans"/>
                <a:hlinkClick r:id="rId3"/>
              </a:rPr>
              <a:t>https://dbedt.hawaii.gov/economic/economic-forecast/long-range-projections/</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Clr>
                <a:schemeClr val="dk1"/>
              </a:buClr>
              <a:buFont typeface="Arial"/>
              <a:buNone/>
            </a:pPr>
            <a:r>
              <a:t/>
            </a:r>
            <a:endParaRPr sz="1500">
              <a:solidFill>
                <a:schemeClr val="lt1"/>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Hawai’i State Energy Office (a) (n.d.). https://energy.hawaii.gov/what-we-do/energy-landscape/</a:t>
            </a:r>
            <a:endParaRPr sz="1500"/>
          </a:p>
          <a:p>
            <a:pPr indent="0" lvl="0" marL="0" marR="0" rtl="0" algn="l">
              <a:lnSpc>
                <a:spcPct val="153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Hawai’i State Energy Office (b) (n.d.) Transportation. https://energy.hawaii.gov/what-we-do/clean-energy-vision/transportation/#/analyze?fuel=ELEC&amp;country=US®ion=US-HI&amp;show_map=true </a:t>
            </a:r>
            <a:endParaRPr sz="1500"/>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Hawaii State Government. (2022, December 22). 2022 state population estimates. Department of Business, Economic Development &amp; Tourism: Census. https://census.hawaii.gov/main/2022-state-pe/</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Hawai’i Tourism Authority (a). (n.d.). https://www.gohawaii.com/</a:t>
            </a:r>
            <a:endParaRPr sz="1500"/>
          </a:p>
          <a:p>
            <a:pPr indent="0" lvl="0" marL="0" marR="0" rtl="0" algn="l">
              <a:lnSpc>
                <a:spcPct val="153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Hawai’i Tourism Authority (b). (n.d.). </a:t>
            </a:r>
            <a:r>
              <a:rPr b="0" i="0" lang="en-US" sz="1500" u="sng" cap="none" strike="noStrike">
                <a:solidFill>
                  <a:schemeClr val="hlink"/>
                </a:solidFill>
                <a:latin typeface="Open Sans"/>
                <a:ea typeface="Open Sans"/>
                <a:cs typeface="Open Sans"/>
                <a:sym typeface="Open Sans"/>
                <a:hlinkClick r:id="rId4"/>
              </a:rPr>
              <a:t>https://www.gohawaii.com/malama</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International Energy Agency. (2023) Global CO2 emissions rose less than initially feared in 2022 as clean energy growth offset much of the impact of greater coal and oil use. https://www.iea.org/news/global-co2-emissions-rose-less-than-initially-feared-in-2022-as-clean-energy-growth-offset-much-of-the-impact-of-greater-coal-and-oil-use</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Prussi, M., Lee, U., Wang, M., Malina, R., Valin, H., Taheripour, F., ... &amp; Hileman, J. I. (2021). CORSIA: The first internationally adopted approach to calculate life-cycle GHG emissions for aviation fuels. Renewable and Sustainable Energy Reviews, 150, 111398.</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nhouse%20gas,jet%20fuel%20demand%20by%202050.</a:t>
            </a:r>
            <a:endParaRPr sz="1500">
              <a:solidFill>
                <a:srgbClr val="FFFFFF"/>
              </a:solidFill>
              <a:latin typeface="Open Sans"/>
              <a:ea typeface="Open Sans"/>
              <a:cs typeface="Open Sans"/>
              <a:sym typeface="Open Sans"/>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67" name="Shape 267"/>
        <p:cNvGrpSpPr/>
        <p:nvPr/>
      </p:nvGrpSpPr>
      <p:grpSpPr>
        <a:xfrm>
          <a:off x="0" y="0"/>
          <a:ext cx="0" cy="0"/>
          <a:chOff x="0" y="0"/>
          <a:chExt cx="0" cy="0"/>
        </a:xfrm>
      </p:grpSpPr>
      <p:sp>
        <p:nvSpPr>
          <p:cNvPr id="268" name="Google Shape;268;g316f5f407c8_1_48"/>
          <p:cNvSpPr txBox="1"/>
          <p:nvPr/>
        </p:nvSpPr>
        <p:spPr>
          <a:xfrm>
            <a:off x="1028700" y="335050"/>
            <a:ext cx="6753900" cy="769500"/>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5000" u="none" cap="none" strike="noStrike">
                <a:solidFill>
                  <a:srgbClr val="FFFFFF"/>
                </a:solidFill>
                <a:latin typeface="Arial"/>
                <a:ea typeface="Arial"/>
                <a:cs typeface="Arial"/>
                <a:sym typeface="Arial"/>
              </a:rPr>
              <a:t>References Cont.</a:t>
            </a:r>
            <a:endParaRPr sz="5000"/>
          </a:p>
        </p:txBody>
      </p:sp>
      <p:sp>
        <p:nvSpPr>
          <p:cNvPr id="269" name="Google Shape;269;g316f5f407c8_1_48"/>
          <p:cNvSpPr txBox="1"/>
          <p:nvPr/>
        </p:nvSpPr>
        <p:spPr>
          <a:xfrm>
            <a:off x="1028700" y="1248350"/>
            <a:ext cx="16251000" cy="5883000"/>
          </a:xfrm>
          <a:prstGeom prst="rect">
            <a:avLst/>
          </a:prstGeom>
          <a:noFill/>
          <a:ln>
            <a:noFill/>
          </a:ln>
        </p:spPr>
        <p:txBody>
          <a:bodyPr anchorCtr="0" anchor="t" bIns="0" lIns="0" spcFirstLastPara="1" rIns="0" wrap="square" tIns="0">
            <a:spAutoFit/>
          </a:bodyPr>
          <a:lstStyle/>
          <a:p>
            <a:pPr indent="0" lvl="0" marL="0" rtl="0" algn="l">
              <a:lnSpc>
                <a:spcPct val="153000"/>
              </a:lnSpc>
              <a:spcBef>
                <a:spcPts val="0"/>
              </a:spcBef>
              <a:spcAft>
                <a:spcPts val="0"/>
              </a:spcAft>
              <a:buClr>
                <a:schemeClr val="dk1"/>
              </a:buClr>
              <a:buFont typeface="Arial"/>
              <a:buNone/>
            </a:pPr>
            <a:r>
              <a:rPr lang="en-US" sz="1500">
                <a:solidFill>
                  <a:schemeClr val="lt1"/>
                </a:solidFill>
                <a:latin typeface="Open Sans"/>
                <a:ea typeface="Open Sans"/>
                <a:cs typeface="Open Sans"/>
                <a:sym typeface="Open Sans"/>
              </a:rPr>
              <a:t>State of Hawaii Department of Health Clean Air Branch. (n.d.). Hawaii Greenhouse Gas Program. https://health.hawaii.gov/cab/hawaii-greenhouse-gas-program/#:~:text=The%20statewide%20GHG%20emission%20limit,and%204.61%20MMT%20CO2%20Eq.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U.S. Department of Energy (b). (n.d.). Sustainable Aviation Fuel. </a:t>
            </a:r>
            <a:r>
              <a:rPr i="1" lang="en-US" sz="1500">
                <a:solidFill>
                  <a:srgbClr val="FFFFFF"/>
                </a:solidFill>
                <a:latin typeface="Open Sans"/>
                <a:ea typeface="Open Sans"/>
                <a:cs typeface="Open Sans"/>
                <a:sym typeface="Open Sans"/>
              </a:rPr>
              <a:t>Alternative Fuels Data Center. https://afdc.energy.gov/fuels/sustainable-aviation-fuel#:~:text=Sustainable%20aviation%20fuel%20(SAF)%20is,how%20the%20fuel%20is%20produced.</a:t>
            </a:r>
            <a:endParaRPr i="1"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U.S. Department of Energy (</a:t>
            </a:r>
            <a:r>
              <a:rPr lang="en-US" sz="1500">
                <a:solidFill>
                  <a:srgbClr val="FFFFFF"/>
                </a:solidFill>
                <a:latin typeface="Open Sans"/>
                <a:ea typeface="Open Sans"/>
                <a:cs typeface="Open Sans"/>
                <a:sym typeface="Open Sans"/>
              </a:rPr>
              <a:t>a</a:t>
            </a:r>
            <a:r>
              <a:rPr b="0" i="0" lang="en-US" sz="1500" u="none" cap="none" strike="noStrike">
                <a:solidFill>
                  <a:srgbClr val="FFFFFF"/>
                </a:solidFill>
                <a:latin typeface="Open Sans"/>
                <a:ea typeface="Open Sans"/>
                <a:cs typeface="Open Sans"/>
                <a:sym typeface="Open Sans"/>
              </a:rPr>
              <a:t>) (n.d.). Transportation Fuels. https://www.energy.gov/energysaver/transportation-fuels</a:t>
            </a:r>
            <a:endParaRPr sz="1500"/>
          </a:p>
          <a:p>
            <a:pPr indent="0" lvl="0" marL="0" marR="0" rtl="0" algn="l">
              <a:lnSpc>
                <a:spcPct val="153000"/>
              </a:lnSpc>
              <a:spcBef>
                <a:spcPts val="0"/>
              </a:spcBef>
              <a:spcAft>
                <a:spcPts val="0"/>
              </a:spcAft>
              <a:buNone/>
            </a:pPr>
            <a:r>
              <a:t/>
            </a:r>
            <a:endParaRPr b="0" i="0" sz="1500" u="none" cap="none" strike="noStrike">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b="0" i="0" lang="en-US" sz="1500" u="none" cap="none" strike="noStrike">
                <a:solidFill>
                  <a:srgbClr val="FFFFFF"/>
                </a:solidFill>
                <a:latin typeface="Open Sans"/>
                <a:ea typeface="Open Sans"/>
                <a:cs typeface="Open Sans"/>
                <a:sym typeface="Open Sans"/>
              </a:rPr>
              <a:t>U.S. Energy Information Administration (EIA). (n.d.). Energy-Related CO2 Emission Data Tables. U.S. Energy Information Administration (EIA). https://www.eia.gov/environment/emissions/state/ </a:t>
            </a:r>
            <a:endParaRPr b="0" i="0" sz="1500" u="none" cap="none" strike="noStrike">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U.S. Energy Information Administration. (2024, October 31). Hawaii Natural Gas Summary. </a:t>
            </a:r>
            <a:r>
              <a:rPr lang="en-US" sz="1500" u="sng">
                <a:solidFill>
                  <a:schemeClr val="hlink"/>
                </a:solidFill>
                <a:latin typeface="Open Sans"/>
                <a:ea typeface="Open Sans"/>
                <a:cs typeface="Open Sans"/>
                <a:sym typeface="Open Sans"/>
                <a:hlinkClick r:id="rId3"/>
              </a:rPr>
              <a:t>https://www.eia.gov/dnav/ng/ng_sum_lsum_dcu_SHI_m.htm</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U.S. Environmental Protection Agency (EPA). (2024, February 22). GHG Emission Factors Hub. EPA. </a:t>
            </a:r>
            <a:r>
              <a:rPr lang="en-US" sz="1500" u="sng">
                <a:solidFill>
                  <a:schemeClr val="hlink"/>
                </a:solidFill>
                <a:latin typeface="Open Sans"/>
                <a:ea typeface="Open Sans"/>
                <a:cs typeface="Open Sans"/>
                <a:sym typeface="Open Sans"/>
                <a:hlinkClick r:id="rId4"/>
              </a:rPr>
              <a:t>https://www.epa.gov/climateleadership/ghg-emission-factors-hub</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t/>
            </a:r>
            <a:endParaRPr sz="1500">
              <a:solidFill>
                <a:srgbClr val="FFFFFF"/>
              </a:solidFill>
              <a:latin typeface="Open Sans"/>
              <a:ea typeface="Open Sans"/>
              <a:cs typeface="Open Sans"/>
              <a:sym typeface="Open Sans"/>
            </a:endParaRPr>
          </a:p>
          <a:p>
            <a:pPr indent="0" lvl="0" marL="0" marR="0" rtl="0" algn="l">
              <a:lnSpc>
                <a:spcPct val="153000"/>
              </a:lnSpc>
              <a:spcBef>
                <a:spcPts val="0"/>
              </a:spcBef>
              <a:spcAft>
                <a:spcPts val="0"/>
              </a:spcAft>
              <a:buNone/>
            </a:pPr>
            <a:r>
              <a:rPr lang="en-US" sz="1500">
                <a:solidFill>
                  <a:srgbClr val="FFFFFF"/>
                </a:solidFill>
                <a:latin typeface="Open Sans"/>
                <a:ea typeface="Open Sans"/>
                <a:cs typeface="Open Sans"/>
                <a:sym typeface="Open Sans"/>
              </a:rPr>
              <a:t>US Government Accountability Office. (2023). Sustainable Aviation Fuel. https://www.gao.gov/products/gao-23-105300#:~:text=To%20reduce%20aviation%20greenhouse%20gas,jet%20fuel%20demand%20by%202050.</a:t>
            </a:r>
            <a:endParaRPr sz="1500">
              <a:solidFill>
                <a:srgbClr val="FFFFFF"/>
              </a:solidFill>
              <a:latin typeface="Open Sans"/>
              <a:ea typeface="Open Sans"/>
              <a:cs typeface="Open Sans"/>
              <a:sym typeface="Open Sans"/>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73" name="Shape 273"/>
        <p:cNvGrpSpPr/>
        <p:nvPr/>
      </p:nvGrpSpPr>
      <p:grpSpPr>
        <a:xfrm>
          <a:off x="0" y="0"/>
          <a:ext cx="0" cy="0"/>
          <a:chOff x="0" y="0"/>
          <a:chExt cx="0" cy="0"/>
        </a:xfrm>
      </p:grpSpPr>
      <p:sp>
        <p:nvSpPr>
          <p:cNvPr id="274" name="Google Shape;274;g3183c52da11_0_2"/>
          <p:cNvSpPr txBox="1"/>
          <p:nvPr/>
        </p:nvSpPr>
        <p:spPr>
          <a:xfrm>
            <a:off x="1028700" y="335050"/>
            <a:ext cx="13932600" cy="769500"/>
          </a:xfrm>
          <a:prstGeom prst="rect">
            <a:avLst/>
          </a:prstGeom>
          <a:noFill/>
          <a:ln>
            <a:noFill/>
          </a:ln>
        </p:spPr>
        <p:txBody>
          <a:bodyPr anchorCtr="0" anchor="t" bIns="0" lIns="0" spcFirstLastPara="1" rIns="0" wrap="square" tIns="0">
            <a:spAutoFit/>
          </a:bodyPr>
          <a:lstStyle/>
          <a:p>
            <a:pPr indent="0" lvl="0" marL="0" marR="0" rtl="0" algn="l">
              <a:lnSpc>
                <a:spcPct val="140005"/>
              </a:lnSpc>
              <a:spcBef>
                <a:spcPts val="0"/>
              </a:spcBef>
              <a:spcAft>
                <a:spcPts val="0"/>
              </a:spcAft>
              <a:buNone/>
            </a:pPr>
            <a:r>
              <a:rPr b="1" i="0" lang="en-US" sz="5000" u="none" cap="none" strike="noStrike">
                <a:solidFill>
                  <a:srgbClr val="FFFFFF"/>
                </a:solidFill>
                <a:latin typeface="Arial"/>
                <a:ea typeface="Arial"/>
                <a:cs typeface="Arial"/>
                <a:sym typeface="Arial"/>
              </a:rPr>
              <a:t>References Co</a:t>
            </a:r>
            <a:r>
              <a:rPr b="1" lang="en-US" sz="5000">
                <a:solidFill>
                  <a:srgbClr val="FFFFFF"/>
                </a:solidFill>
              </a:rPr>
              <a:t>nt. - Forest Loss Emissions</a:t>
            </a:r>
            <a:endParaRPr sz="5000"/>
          </a:p>
        </p:txBody>
      </p:sp>
      <p:sp>
        <p:nvSpPr>
          <p:cNvPr id="275" name="Google Shape;275;g3183c52da11_0_2"/>
          <p:cNvSpPr txBox="1"/>
          <p:nvPr/>
        </p:nvSpPr>
        <p:spPr>
          <a:xfrm>
            <a:off x="1028700" y="1248350"/>
            <a:ext cx="17040900" cy="6282300"/>
          </a:xfrm>
          <a:prstGeom prst="rect">
            <a:avLst/>
          </a:prstGeom>
          <a:noFill/>
          <a:ln>
            <a:noFill/>
          </a:ln>
        </p:spPr>
        <p:txBody>
          <a:bodyPr anchorCtr="0" anchor="t" bIns="0" lIns="0" spcFirstLastPara="1" rIns="0" wrap="square" tIns="0">
            <a:spAutoFit/>
          </a:bodyPr>
          <a:lstStyle/>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Asner, G. S. (2016). Rapid forest carbon assessments of oceanic islands: a case study of the Hawaiian archipelago. Carbon Balance Manage. doi:https://doi.org/10.1186/s13021-015-0043-4</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Brown, S., Sathaye, J., Cannell, M., Kauppi, P.E. (1996). Mitigation of carbon emissions to the atmosphere by forest management. Commonwealth Forestry Review. 75(1)</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Crow, S. M. (2016). Carbon balance implications of land use change from pasture to managed eucalyptus forest in Hawaii. Carbon Management. doi:10.1080/17583004.2016.1213140</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Global Forest Watch. (2024). Hawaii Forest Change 2023. Retrieved from Global Forest Watch: https://www.globalforestwatch.org/dashboards/country/USA/12/?category=land-cover&amp;location=WyJjb3VudHJ5IiwiVVNBIiwiMTIiXQ%3D%3D</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Mgelwa, A. S. (2024). Meta-analysis of 21st century studies shows that deforestation induces profound changes in soil characteristics, particularly soil organic carbon accumulation. Forest Ecosystems.</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Osher, L. M. (2003). Effect of land use change on soil carbon in Hawaii. Biogeochemistry, 65, 213-232. doi:https://doi.org/10.1023/A:1026048612540</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rPr lang="en-US" sz="1500">
                <a:solidFill>
                  <a:schemeClr val="lt1"/>
                </a:solidFill>
                <a:latin typeface="Open Sans"/>
                <a:ea typeface="Open Sans"/>
                <a:cs typeface="Open Sans"/>
                <a:sym typeface="Open Sans"/>
              </a:rPr>
              <a:t>Selmants, P. C. (2014). Ecosystem carbon storage does not vary with mean annual temperature in Hawaiian tropical montane wet forests. Global Change Biology, 20(9), 2927-2937.</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None/>
            </a:pPr>
            <a:r>
              <a:t/>
            </a:r>
            <a:endParaRPr sz="1500">
              <a:solidFill>
                <a:schemeClr val="lt1"/>
              </a:solidFill>
              <a:latin typeface="Open Sans"/>
              <a:ea typeface="Open Sans"/>
              <a:cs typeface="Open Sans"/>
              <a:sym typeface="Open Sans"/>
            </a:endParaRPr>
          </a:p>
          <a:p>
            <a:pPr indent="0" lvl="0" marL="0" rtl="0" algn="l">
              <a:lnSpc>
                <a:spcPct val="153000"/>
              </a:lnSpc>
              <a:spcBef>
                <a:spcPts val="0"/>
              </a:spcBef>
              <a:spcAft>
                <a:spcPts val="0"/>
              </a:spcAft>
              <a:buClr>
                <a:schemeClr val="dk1"/>
              </a:buClr>
              <a:buFont typeface="Arial"/>
              <a:buNone/>
            </a:pPr>
            <a:r>
              <a:rPr lang="en-US" sz="1500">
                <a:solidFill>
                  <a:schemeClr val="lt1"/>
                </a:solidFill>
                <a:latin typeface="Open Sans"/>
                <a:ea typeface="Open Sans"/>
                <a:cs typeface="Open Sans"/>
                <a:sym typeface="Open Sans"/>
              </a:rPr>
              <a:t>USAID Asia, Lowering Emissions in Asia’s Forests. (n.d.). Module EF-D: Emission Factors for Deforestation. LEAF TECHNICAL GUIDANCE SERIES FOR THE DEVELOPMENT OF A NATIONAL OR SUBNATIONAL FOREST MONITORING SYSTEM FOR REDD+.</a:t>
            </a:r>
            <a:endParaRPr sz="1500">
              <a:solidFill>
                <a:schemeClr val="lt1"/>
              </a:solidFill>
              <a:latin typeface="Open Sans"/>
              <a:ea typeface="Open Sans"/>
              <a:cs typeface="Open Sans"/>
              <a:sym typeface="Open Sans"/>
            </a:endParaRPr>
          </a:p>
          <a:p>
            <a:pPr indent="0" lvl="0" marL="0" marR="0" rtl="0" algn="l">
              <a:lnSpc>
                <a:spcPct val="153000"/>
              </a:lnSpc>
              <a:spcBef>
                <a:spcPts val="0"/>
              </a:spcBef>
              <a:spcAft>
                <a:spcPts val="0"/>
              </a:spcAft>
              <a:buClr>
                <a:srgbClr val="000000"/>
              </a:buClr>
              <a:buFont typeface="Arial"/>
              <a:buNone/>
            </a:pPr>
            <a:r>
              <a:t/>
            </a:r>
            <a:endParaRPr sz="1800"/>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79" name="Shape 279"/>
        <p:cNvGrpSpPr/>
        <p:nvPr/>
      </p:nvGrpSpPr>
      <p:grpSpPr>
        <a:xfrm>
          <a:off x="0" y="0"/>
          <a:ext cx="0" cy="0"/>
          <a:chOff x="0" y="0"/>
          <a:chExt cx="0" cy="0"/>
        </a:xfrm>
      </p:grpSpPr>
      <p:graphicFrame>
        <p:nvGraphicFramePr>
          <p:cNvPr id="280" name="Google Shape;280;p19"/>
          <p:cNvGraphicFramePr/>
          <p:nvPr/>
        </p:nvGraphicFramePr>
        <p:xfrm>
          <a:off x="10146136" y="1276350"/>
          <a:ext cx="3000000" cy="3000000"/>
        </p:xfrm>
        <a:graphic>
          <a:graphicData uri="http://schemas.openxmlformats.org/drawingml/2006/table">
            <a:tbl>
              <a:tblPr>
                <a:noFill/>
                <a:tableStyleId>{A7A81D69-5DD0-4500-9234-B05766EFBB85}</a:tableStyleId>
              </a:tblPr>
              <a:tblGrid>
                <a:gridCol w="2762825"/>
                <a:gridCol w="3494200"/>
              </a:tblGrid>
              <a:tr h="933450">
                <a:tc>
                  <a:txBody>
                    <a:bodyPr/>
                    <a:lstStyle/>
                    <a:p>
                      <a:pPr indent="0" lvl="0" marL="0" marR="0" rtl="0" algn="just">
                        <a:lnSpc>
                          <a:spcPct val="88995"/>
                        </a:lnSpc>
                        <a:spcBef>
                          <a:spcPts val="0"/>
                        </a:spcBef>
                        <a:spcAft>
                          <a:spcPts val="0"/>
                        </a:spcAft>
                        <a:buNone/>
                      </a:pPr>
                      <a:r>
                        <a:rPr b="1" lang="en-US" sz="2499" u="none" cap="none" strike="noStrike">
                          <a:solidFill>
                            <a:srgbClr val="FFFFFF"/>
                          </a:solidFill>
                          <a:latin typeface="Open Sans"/>
                          <a:ea typeface="Open Sans"/>
                          <a:cs typeface="Open Sans"/>
                          <a:sym typeface="Open Sans"/>
                        </a:rPr>
                        <a:t>Fuel Type</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57150">
                      <a:solidFill>
                        <a:srgbClr val="FFFFFF"/>
                      </a:solidFill>
                      <a:prstDash val="solid"/>
                      <a:round/>
                      <a:headEnd len="sm" w="sm" type="none"/>
                      <a:tailEnd len="sm" w="sm" type="none"/>
                    </a:lnB>
                  </a:tcPr>
                </a:tc>
                <a:tc>
                  <a:txBody>
                    <a:bodyPr/>
                    <a:lstStyle/>
                    <a:p>
                      <a:pPr indent="0" lvl="0" marL="0" marR="0" rtl="0" algn="just">
                        <a:lnSpc>
                          <a:spcPct val="70988"/>
                        </a:lnSpc>
                        <a:spcBef>
                          <a:spcPts val="0"/>
                        </a:spcBef>
                        <a:spcAft>
                          <a:spcPts val="0"/>
                        </a:spcAft>
                        <a:buNone/>
                      </a:pPr>
                      <a:r>
                        <a:rPr b="1" lang="en-US" sz="2499" u="none" cap="none" strike="noStrike">
                          <a:solidFill>
                            <a:srgbClr val="FFFFFF"/>
                          </a:solidFill>
                          <a:latin typeface="Open Sans"/>
                          <a:ea typeface="Open Sans"/>
                          <a:cs typeface="Open Sans"/>
                          <a:sym typeface="Open Sans"/>
                        </a:rPr>
                        <a:t>Use</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57150">
                      <a:solidFill>
                        <a:srgbClr val="FFFFFF"/>
                      </a:solidFill>
                      <a:prstDash val="solid"/>
                      <a:round/>
                      <a:headEnd len="sm" w="sm" type="none"/>
                      <a:tailEnd len="sm" w="sm" type="none"/>
                    </a:lnB>
                  </a:tcPr>
                </a:tc>
              </a:tr>
              <a:tr h="1847850">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Distillate Fuels</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5715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Trucks</a:t>
                      </a:r>
                      <a:endParaRPr sz="1100" u="none" cap="none" strike="noStrike"/>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Buses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Trains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Boats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Ships</a:t>
                      </a:r>
                      <a:endParaRPr/>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57150">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990600">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Jet Fuel</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Jet airplanes</a:t>
                      </a:r>
                      <a:endParaRPr sz="1100" u="none" cap="none" strike="noStrike"/>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Helicopters</a:t>
                      </a:r>
                      <a:endParaRPr/>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714375">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Residual Fuel Oil</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Ships</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714375">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Aviation Gasoline</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Aviation</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714375">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Lubricants</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Reduction of friction in engines</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r h="1819275">
                <a:tc>
                  <a:txBody>
                    <a:bodyPr/>
                    <a:lstStyle/>
                    <a:p>
                      <a:pPr indent="0" lvl="0" marL="0" marR="0" rtl="0" algn="just">
                        <a:lnSpc>
                          <a:spcPct val="140025"/>
                        </a:lnSpc>
                        <a:spcBef>
                          <a:spcPts val="0"/>
                        </a:spcBef>
                        <a:spcAft>
                          <a:spcPts val="0"/>
                        </a:spcAft>
                        <a:buNone/>
                      </a:pPr>
                      <a:r>
                        <a:rPr b="1" lang="en-US" sz="1599" u="none" cap="none" strike="noStrike">
                          <a:solidFill>
                            <a:srgbClr val="FFFFFF"/>
                          </a:solidFill>
                          <a:latin typeface="Open Sans"/>
                          <a:ea typeface="Open Sans"/>
                          <a:cs typeface="Open Sans"/>
                          <a:sym typeface="Open Sans"/>
                        </a:rPr>
                        <a:t>Motor Gasoline</a:t>
                      </a:r>
                      <a:endParaRPr sz="1100" u="none" cap="none" strike="noStrike"/>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c>
                  <a:txBody>
                    <a:bodyPr/>
                    <a:lstStyle/>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Cars</a:t>
                      </a:r>
                      <a:endParaRPr sz="1100" u="none" cap="none" strike="noStrike"/>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SUVS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Light trucks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Motorcycles</a:t>
                      </a:r>
                      <a:endParaRPr/>
                    </a:p>
                    <a:p>
                      <a:pPr indent="0" lvl="0" marL="0" marR="0" rtl="0" algn="just">
                        <a:lnSpc>
                          <a:spcPct val="140025"/>
                        </a:lnSpc>
                        <a:spcBef>
                          <a:spcPts val="0"/>
                        </a:spcBef>
                        <a:spcAft>
                          <a:spcPts val="0"/>
                        </a:spcAft>
                        <a:buNone/>
                      </a:pPr>
                      <a:r>
                        <a:rPr lang="en-US" sz="1599" u="none" cap="none" strike="noStrike">
                          <a:solidFill>
                            <a:srgbClr val="FFFFFF"/>
                          </a:solidFill>
                          <a:latin typeface="Open Sans"/>
                          <a:ea typeface="Open Sans"/>
                          <a:cs typeface="Open Sans"/>
                          <a:sym typeface="Open Sans"/>
                        </a:rPr>
                        <a:t>Recreational vehicles and boats</a:t>
                      </a:r>
                      <a:endParaRPr/>
                    </a:p>
                  </a:txBody>
                  <a:tcPr marT="190500" marB="190500" marR="190500" marL="190500" anchor="ctr">
                    <a:lnL cap="flat" cmpd="sng" w="9525">
                      <a:solidFill>
                        <a:srgbClr val="FFFFFF"/>
                      </a:solidFill>
                      <a:prstDash val="solid"/>
                      <a:round/>
                      <a:headEnd len="sm" w="sm" type="none"/>
                      <a:tailEnd len="sm" w="sm" type="none"/>
                    </a:lnL>
                    <a:lnR cap="flat" cmpd="sng" w="9525">
                      <a:solidFill>
                        <a:srgbClr val="FFFFFF"/>
                      </a:solidFill>
                      <a:prstDash val="solid"/>
                      <a:round/>
                      <a:headEnd len="sm" w="sm" type="none"/>
                      <a:tailEnd len="sm" w="sm" type="none"/>
                    </a:lnR>
                    <a:lnT cap="flat" cmpd="sng" w="9525">
                      <a:solidFill>
                        <a:srgbClr val="FFFFFF"/>
                      </a:solidFill>
                      <a:prstDash val="solid"/>
                      <a:round/>
                      <a:headEnd len="sm" w="sm" type="none"/>
                      <a:tailEnd len="sm" w="sm" type="none"/>
                    </a:lnT>
                    <a:lnB cap="flat" cmpd="sng" w="9525">
                      <a:solidFill>
                        <a:srgbClr val="FFFFFF"/>
                      </a:solidFill>
                      <a:prstDash val="solid"/>
                      <a:round/>
                      <a:headEnd len="sm" w="sm" type="none"/>
                      <a:tailEnd len="sm" w="sm" type="none"/>
                    </a:lnB>
                  </a:tcPr>
                </a:tc>
              </a:tr>
            </a:tbl>
          </a:graphicData>
        </a:graphic>
      </p:graphicFrame>
      <p:sp>
        <p:nvSpPr>
          <p:cNvPr id="281" name="Google Shape;281;p19"/>
          <p:cNvSpPr/>
          <p:nvPr/>
        </p:nvSpPr>
        <p:spPr>
          <a:xfrm>
            <a:off x="1560357" y="5143500"/>
            <a:ext cx="5610121" cy="3155693"/>
          </a:xfrm>
          <a:custGeom>
            <a:rect b="b" l="l" r="r" t="t"/>
            <a:pathLst>
              <a:path extrusionOk="0" h="3155693" w="5610121">
                <a:moveTo>
                  <a:pt x="0" y="0"/>
                </a:moveTo>
                <a:lnTo>
                  <a:pt x="5610121" y="0"/>
                </a:lnTo>
                <a:lnTo>
                  <a:pt x="5610121" y="3155693"/>
                </a:lnTo>
                <a:lnTo>
                  <a:pt x="0" y="3155693"/>
                </a:lnTo>
                <a:lnTo>
                  <a:pt x="0" y="0"/>
                </a:lnTo>
                <a:close/>
              </a:path>
            </a:pathLst>
          </a:custGeom>
          <a:blipFill rotWithShape="1">
            <a:blip r:embed="rId3">
              <a:alphaModFix/>
            </a:blip>
            <a:stretch>
              <a:fillRect b="-40032" l="0" r="0" t="-40034"/>
            </a:stretch>
          </a:blipFill>
          <a:ln>
            <a:noFill/>
          </a:ln>
        </p:spPr>
      </p:sp>
      <p:sp>
        <p:nvSpPr>
          <p:cNvPr id="282" name="Google Shape;282;p19"/>
          <p:cNvSpPr txBox="1"/>
          <p:nvPr/>
        </p:nvSpPr>
        <p:spPr>
          <a:xfrm>
            <a:off x="14108659" y="9615000"/>
            <a:ext cx="2178900" cy="215400"/>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(DOE, n.d.)</a:t>
            </a:r>
            <a:endParaRPr/>
          </a:p>
        </p:txBody>
      </p:sp>
      <p:sp>
        <p:nvSpPr>
          <p:cNvPr id="283" name="Google Shape;283;p19"/>
          <p:cNvSpPr txBox="1"/>
          <p:nvPr/>
        </p:nvSpPr>
        <p:spPr>
          <a:xfrm>
            <a:off x="1634097" y="2960930"/>
            <a:ext cx="7385812" cy="1730375"/>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TRANSPORTATION FUEL TYPES &amp; USES</a:t>
            </a:r>
            <a:endParaRPr/>
          </a:p>
        </p:txBody>
      </p:sp>
      <p:sp>
        <p:nvSpPr>
          <p:cNvPr id="284" name="Google Shape;284;p19"/>
          <p:cNvSpPr txBox="1"/>
          <p:nvPr/>
        </p:nvSpPr>
        <p:spPr>
          <a:xfrm>
            <a:off x="1634097" y="2539884"/>
            <a:ext cx="3627261"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APPENDIX A</a:t>
            </a:r>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88" name="Shape 288"/>
        <p:cNvGrpSpPr/>
        <p:nvPr/>
      </p:nvGrpSpPr>
      <p:grpSpPr>
        <a:xfrm>
          <a:off x="0" y="0"/>
          <a:ext cx="0" cy="0"/>
          <a:chOff x="0" y="0"/>
          <a:chExt cx="0" cy="0"/>
        </a:xfrm>
      </p:grpSpPr>
      <p:sp>
        <p:nvSpPr>
          <p:cNvPr id="289" name="Google Shape;289;g316f5f407c8_1_27"/>
          <p:cNvSpPr txBox="1"/>
          <p:nvPr/>
        </p:nvSpPr>
        <p:spPr>
          <a:xfrm>
            <a:off x="9793650" y="1607325"/>
            <a:ext cx="7572300" cy="16623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lang="en-US" sz="4500">
                <a:solidFill>
                  <a:srgbClr val="FFFFFF"/>
                </a:solidFill>
                <a:latin typeface="Montserrat Black"/>
                <a:ea typeface="Montserrat Black"/>
                <a:cs typeface="Montserrat Black"/>
                <a:sym typeface="Montserrat Black"/>
              </a:rPr>
              <a:t>SUSTAINABLE AVIATION FUEL (SAF)</a:t>
            </a:r>
            <a:endParaRPr sz="4500"/>
          </a:p>
        </p:txBody>
      </p:sp>
      <p:sp>
        <p:nvSpPr>
          <p:cNvPr id="290" name="Google Shape;290;g316f5f407c8_1_27"/>
          <p:cNvSpPr txBox="1"/>
          <p:nvPr/>
        </p:nvSpPr>
        <p:spPr>
          <a:xfrm>
            <a:off x="9793638" y="1186274"/>
            <a:ext cx="36273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a:solidFill>
                  <a:srgbClr val="CAE3ED"/>
                </a:solidFill>
                <a:latin typeface="Open Sans"/>
                <a:ea typeface="Open Sans"/>
                <a:cs typeface="Open Sans"/>
                <a:sym typeface="Open Sans"/>
              </a:rPr>
              <a:t>APPENDIX B</a:t>
            </a:r>
            <a:endParaRPr/>
          </a:p>
        </p:txBody>
      </p:sp>
      <p:sp>
        <p:nvSpPr>
          <p:cNvPr id="291" name="Google Shape;291;g316f5f407c8_1_27"/>
          <p:cNvSpPr txBox="1"/>
          <p:nvPr/>
        </p:nvSpPr>
        <p:spPr>
          <a:xfrm>
            <a:off x="9793650" y="4150850"/>
            <a:ext cx="7572300" cy="4998000"/>
          </a:xfrm>
          <a:prstGeom prst="rect">
            <a:avLst/>
          </a:prstGeom>
          <a:noFill/>
          <a:ln>
            <a:noFill/>
          </a:ln>
        </p:spPr>
        <p:txBody>
          <a:bodyPr anchorCtr="0" anchor="t" bIns="91425" lIns="91425" spcFirstLastPara="1" rIns="91425" wrap="square" tIns="91425">
            <a:spAutoFit/>
          </a:bodyPr>
          <a:lstStyle/>
          <a:p>
            <a:pPr indent="-374586" lvl="0" marL="457200" rtl="0" algn="l">
              <a:lnSpc>
                <a:spcPct val="140025"/>
              </a:lnSpc>
              <a:spcBef>
                <a:spcPts val="0"/>
              </a:spcBef>
              <a:spcAft>
                <a:spcPts val="0"/>
              </a:spcAft>
              <a:buClr>
                <a:schemeClr val="lt1"/>
              </a:buClr>
              <a:buSzPts val="2299"/>
              <a:buChar char="●"/>
            </a:pPr>
            <a:r>
              <a:rPr lang="en-US" sz="2299">
                <a:solidFill>
                  <a:schemeClr val="lt1"/>
                </a:solidFill>
                <a:latin typeface="Open Sans"/>
                <a:ea typeface="Open Sans"/>
                <a:cs typeface="Open Sans"/>
                <a:sym typeface="Open Sans"/>
              </a:rPr>
              <a:t>An SAF blend with Jet A can be used in existing aircrafts</a:t>
            </a:r>
            <a:endParaRPr sz="2299">
              <a:solidFill>
                <a:schemeClr val="lt1"/>
              </a:solidFill>
              <a:latin typeface="Open Sans"/>
              <a:ea typeface="Open Sans"/>
              <a:cs typeface="Open Sans"/>
              <a:sym typeface="Open Sans"/>
            </a:endParaRPr>
          </a:p>
          <a:p>
            <a:pPr indent="-374586" lvl="1" marL="914400" rtl="0" algn="l">
              <a:lnSpc>
                <a:spcPct val="140025"/>
              </a:lnSpc>
              <a:spcBef>
                <a:spcPts val="0"/>
              </a:spcBef>
              <a:spcAft>
                <a:spcPts val="0"/>
              </a:spcAft>
              <a:buClr>
                <a:schemeClr val="lt1"/>
              </a:buClr>
              <a:buSzPts val="2299"/>
              <a:buFont typeface="Open Sans"/>
              <a:buChar char="•"/>
            </a:pPr>
            <a:r>
              <a:rPr lang="en-US" sz="2299">
                <a:solidFill>
                  <a:schemeClr val="lt1"/>
                </a:solidFill>
                <a:latin typeface="Open Sans"/>
                <a:ea typeface="Open Sans"/>
                <a:cs typeface="Open Sans"/>
                <a:sym typeface="Open Sans"/>
              </a:rPr>
              <a:t>No additional costs to bring new aircrafts into service</a:t>
            </a:r>
            <a:endParaRPr sz="2299">
              <a:solidFill>
                <a:schemeClr val="lt1"/>
              </a:solidFill>
              <a:latin typeface="Open Sans"/>
              <a:ea typeface="Open Sans"/>
              <a:cs typeface="Open Sans"/>
              <a:sym typeface="Open Sans"/>
            </a:endParaRPr>
          </a:p>
          <a:p>
            <a:pPr indent="-374586" lvl="1" marL="914400" rtl="0" algn="l">
              <a:lnSpc>
                <a:spcPct val="140025"/>
              </a:lnSpc>
              <a:spcBef>
                <a:spcPts val="0"/>
              </a:spcBef>
              <a:spcAft>
                <a:spcPts val="0"/>
              </a:spcAft>
              <a:buClr>
                <a:schemeClr val="lt1"/>
              </a:buClr>
              <a:buSzPts val="2299"/>
              <a:buFont typeface="Open Sans"/>
              <a:buChar char="•"/>
            </a:pPr>
            <a:r>
              <a:rPr lang="en-US" sz="2299">
                <a:solidFill>
                  <a:schemeClr val="lt1"/>
                </a:solidFill>
                <a:latin typeface="Open Sans"/>
                <a:ea typeface="Open Sans"/>
                <a:cs typeface="Open Sans"/>
                <a:sym typeface="Open Sans"/>
              </a:rPr>
              <a:t>Could be implemented immediately</a:t>
            </a:r>
            <a:endParaRPr sz="2299">
              <a:solidFill>
                <a:schemeClr val="lt1"/>
              </a:solidFill>
              <a:latin typeface="Open Sans"/>
              <a:ea typeface="Open Sans"/>
              <a:cs typeface="Open Sans"/>
              <a:sym typeface="Open Sans"/>
            </a:endParaRPr>
          </a:p>
          <a:p>
            <a:pPr indent="-374586" lvl="0" marL="457200" rtl="0" algn="l">
              <a:lnSpc>
                <a:spcPct val="140025"/>
              </a:lnSpc>
              <a:spcBef>
                <a:spcPts val="0"/>
              </a:spcBef>
              <a:spcAft>
                <a:spcPts val="0"/>
              </a:spcAft>
              <a:buClr>
                <a:schemeClr val="lt1"/>
              </a:buClr>
              <a:buSzPts val="2299"/>
              <a:buFont typeface="Open Sans"/>
              <a:buChar char="●"/>
            </a:pPr>
            <a:r>
              <a:rPr lang="en-US" sz="2299">
                <a:solidFill>
                  <a:schemeClr val="lt1"/>
                </a:solidFill>
                <a:latin typeface="Open Sans"/>
                <a:ea typeface="Open Sans"/>
                <a:cs typeface="Open Sans"/>
                <a:sym typeface="Open Sans"/>
              </a:rPr>
              <a:t>Potential to reduce emissions by up to 94% (Prussi et al., 2021)</a:t>
            </a:r>
            <a:endParaRPr sz="2299">
              <a:solidFill>
                <a:schemeClr val="lt1"/>
              </a:solidFill>
              <a:latin typeface="Open Sans"/>
              <a:ea typeface="Open Sans"/>
              <a:cs typeface="Open Sans"/>
              <a:sym typeface="Open Sans"/>
            </a:endParaRPr>
          </a:p>
          <a:p>
            <a:pPr indent="-374586" lvl="0" marL="457200" rtl="0" algn="l">
              <a:lnSpc>
                <a:spcPct val="140025"/>
              </a:lnSpc>
              <a:spcBef>
                <a:spcPts val="0"/>
              </a:spcBef>
              <a:spcAft>
                <a:spcPts val="0"/>
              </a:spcAft>
              <a:buClr>
                <a:schemeClr val="lt1"/>
              </a:buClr>
              <a:buSzPts val="2299"/>
              <a:buFont typeface="Open Sans"/>
              <a:buChar char="●"/>
            </a:pPr>
            <a:r>
              <a:rPr lang="en-US" sz="2299">
                <a:solidFill>
                  <a:schemeClr val="lt1"/>
                </a:solidFill>
                <a:latin typeface="Open Sans"/>
                <a:ea typeface="Open Sans"/>
                <a:cs typeface="Open Sans"/>
                <a:sym typeface="Open Sans"/>
              </a:rPr>
              <a:t>Feedstock can be very broad, including sugar cane and municipal solid waste (food waste and yard waste)</a:t>
            </a:r>
            <a:endParaRPr sz="2299">
              <a:solidFill>
                <a:schemeClr val="lt1"/>
              </a:solidFill>
              <a:latin typeface="Open Sans"/>
              <a:ea typeface="Open Sans"/>
              <a:cs typeface="Open Sans"/>
              <a:sym typeface="Open Sans"/>
            </a:endParaRPr>
          </a:p>
        </p:txBody>
      </p:sp>
      <p:pic>
        <p:nvPicPr>
          <p:cNvPr descr="The Air Force partners with Twelve, proves it's possible to make ..." id="292" name="Google Shape;292;g316f5f407c8_1_27"/>
          <p:cNvPicPr preferRelativeResize="0"/>
          <p:nvPr/>
        </p:nvPicPr>
        <p:blipFill>
          <a:blip r:embed="rId3">
            <a:alphaModFix/>
          </a:blip>
          <a:stretch>
            <a:fillRect/>
          </a:stretch>
        </p:blipFill>
        <p:spPr>
          <a:xfrm>
            <a:off x="749350" y="1976025"/>
            <a:ext cx="8339351" cy="6035101"/>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98" name="Shape 98"/>
        <p:cNvGrpSpPr/>
        <p:nvPr/>
      </p:nvGrpSpPr>
      <p:grpSpPr>
        <a:xfrm>
          <a:off x="0" y="0"/>
          <a:ext cx="0" cy="0"/>
          <a:chOff x="0" y="0"/>
          <a:chExt cx="0" cy="0"/>
        </a:xfrm>
      </p:grpSpPr>
      <p:pic>
        <p:nvPicPr>
          <p:cNvPr id="99" name="Google Shape;99;p2"/>
          <p:cNvPicPr preferRelativeResize="0"/>
          <p:nvPr/>
        </p:nvPicPr>
        <p:blipFill rotWithShape="1">
          <a:blip r:embed="rId3">
            <a:alphaModFix/>
          </a:blip>
          <a:srcRect b="0" l="29053" r="29053" t="0"/>
          <a:stretch/>
        </p:blipFill>
        <p:spPr>
          <a:xfrm>
            <a:off x="9374802" y="0"/>
            <a:ext cx="8913198" cy="8394459"/>
          </a:xfrm>
          <a:prstGeom prst="rect">
            <a:avLst/>
          </a:prstGeom>
          <a:noFill/>
          <a:ln>
            <a:noFill/>
          </a:ln>
        </p:spPr>
      </p:pic>
      <p:sp>
        <p:nvSpPr>
          <p:cNvPr id="100" name="Google Shape;100;p2"/>
          <p:cNvSpPr txBox="1"/>
          <p:nvPr/>
        </p:nvSpPr>
        <p:spPr>
          <a:xfrm>
            <a:off x="1560357" y="1128073"/>
            <a:ext cx="7814400" cy="7695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BACKGROUND</a:t>
            </a:r>
            <a:endParaRPr/>
          </a:p>
        </p:txBody>
      </p:sp>
      <p:sp>
        <p:nvSpPr>
          <p:cNvPr id="101" name="Google Shape;101;p2"/>
          <p:cNvSpPr txBox="1"/>
          <p:nvPr/>
        </p:nvSpPr>
        <p:spPr>
          <a:xfrm>
            <a:off x="1560357" y="697502"/>
            <a:ext cx="4574400" cy="338400"/>
          </a:xfrm>
          <a:prstGeom prst="rect">
            <a:avLst/>
          </a:prstGeom>
          <a:noFill/>
          <a:ln>
            <a:noFill/>
          </a:ln>
        </p:spPr>
        <p:txBody>
          <a:bodyPr anchorCtr="0" anchor="t" bIns="0" lIns="0" spcFirstLastPara="1" rIns="0" wrap="square" tIns="0">
            <a:spAutoFit/>
          </a:bodyPr>
          <a:lstStyle/>
          <a:p>
            <a:pPr indent="0" lvl="0" marL="0" marR="0" rtl="0" algn="l">
              <a:lnSpc>
                <a:spcPct val="140018"/>
              </a:lnSpc>
              <a:spcBef>
                <a:spcPts val="0"/>
              </a:spcBef>
              <a:spcAft>
                <a:spcPts val="0"/>
              </a:spcAft>
              <a:buNone/>
            </a:pPr>
            <a:r>
              <a:rPr b="0" i="0" lang="en-US" sz="2199" u="none" cap="none" strike="noStrike">
                <a:solidFill>
                  <a:srgbClr val="CAE3ED"/>
                </a:solidFill>
                <a:latin typeface="Open Sans"/>
                <a:ea typeface="Open Sans"/>
                <a:cs typeface="Open Sans"/>
                <a:sym typeface="Open Sans"/>
              </a:rPr>
              <a:t>HAWAI’I &amp; CLIMATE</a:t>
            </a:r>
            <a:endParaRPr/>
          </a:p>
        </p:txBody>
      </p:sp>
      <p:sp>
        <p:nvSpPr>
          <p:cNvPr id="102" name="Google Shape;102;p2"/>
          <p:cNvSpPr txBox="1"/>
          <p:nvPr/>
        </p:nvSpPr>
        <p:spPr>
          <a:xfrm>
            <a:off x="1560357" y="2511424"/>
            <a:ext cx="6623100" cy="8306400"/>
          </a:xfrm>
          <a:prstGeom prst="rect">
            <a:avLst/>
          </a:prstGeom>
          <a:noFill/>
          <a:ln>
            <a:noFill/>
          </a:ln>
        </p:spPr>
        <p:txBody>
          <a:bodyPr anchorCtr="0" anchor="t" bIns="0" lIns="0" spcFirstLastPara="1" rIns="0" wrap="square" tIns="0">
            <a:spAutoFit/>
          </a:bodyPr>
          <a:lstStyle/>
          <a:p>
            <a:pPr indent="-280666" lvl="1" marL="561334" marR="0" rtl="0" algn="l">
              <a:lnSpc>
                <a:spcPct val="140015"/>
              </a:lnSpc>
              <a:spcBef>
                <a:spcPts val="0"/>
              </a:spcBef>
              <a:spcAft>
                <a:spcPts val="0"/>
              </a:spcAft>
              <a:buClr>
                <a:srgbClr val="FFFFFF"/>
              </a:buClr>
              <a:buSzPts val="2599"/>
              <a:buFont typeface="Arial"/>
              <a:buChar char="•"/>
            </a:pPr>
            <a:r>
              <a:rPr b="0" i="0" lang="en-US" sz="2599" u="none" cap="none" strike="noStrike">
                <a:solidFill>
                  <a:srgbClr val="FFFFFF"/>
                </a:solidFill>
                <a:latin typeface="Open Sans"/>
                <a:ea typeface="Open Sans"/>
                <a:cs typeface="Open Sans"/>
                <a:sym typeface="Open Sans"/>
              </a:rPr>
              <a:t>First state to declare a climate emergency in 2022</a:t>
            </a:r>
            <a:endParaRPr/>
          </a:p>
          <a:p>
            <a:pPr indent="-280666" lvl="1" marL="561334" marR="0" rtl="0" algn="l">
              <a:lnSpc>
                <a:spcPct val="140015"/>
              </a:lnSpc>
              <a:spcBef>
                <a:spcPts val="0"/>
              </a:spcBef>
              <a:spcAft>
                <a:spcPts val="0"/>
              </a:spcAft>
              <a:buClr>
                <a:srgbClr val="FFFFFF"/>
              </a:buClr>
              <a:buSzPts val="2599"/>
              <a:buFont typeface="Arial"/>
              <a:buChar char="•"/>
            </a:pPr>
            <a:r>
              <a:rPr b="0" i="0" lang="en-US" sz="2599" u="none" cap="none" strike="noStrike">
                <a:solidFill>
                  <a:srgbClr val="FFFFFF"/>
                </a:solidFill>
                <a:latin typeface="Open Sans"/>
                <a:ea typeface="Open Sans"/>
                <a:cs typeface="Open Sans"/>
                <a:sym typeface="Open Sans"/>
              </a:rPr>
              <a:t>Met previous goal of limiting GHG emissions below 1990 levels by 2020</a:t>
            </a:r>
            <a:endParaRPr/>
          </a:p>
          <a:p>
            <a:pPr indent="-280666" lvl="1" marL="561334" marR="0" rtl="0" algn="l">
              <a:lnSpc>
                <a:spcPct val="140015"/>
              </a:lnSpc>
              <a:spcBef>
                <a:spcPts val="0"/>
              </a:spcBef>
              <a:spcAft>
                <a:spcPts val="0"/>
              </a:spcAft>
              <a:buClr>
                <a:srgbClr val="FFFFFF"/>
              </a:buClr>
              <a:buSzPts val="2599"/>
              <a:buFont typeface="Arial"/>
              <a:buChar char="•"/>
            </a:pPr>
            <a:r>
              <a:rPr b="0" i="0" lang="en-US" sz="2599" u="none" cap="none" strike="noStrike">
                <a:solidFill>
                  <a:srgbClr val="FFFFFF"/>
                </a:solidFill>
                <a:latin typeface="Open Sans"/>
                <a:ea typeface="Open Sans"/>
                <a:cs typeface="Open Sans"/>
                <a:sym typeface="Open Sans"/>
              </a:rPr>
              <a:t>4/5 of Hawai’i’s energy comes from fossil fuels - highest percentage of any state</a:t>
            </a:r>
            <a:endParaRPr/>
          </a:p>
          <a:p>
            <a:pPr indent="0" lvl="0" marL="0" marR="0" rtl="0" algn="l">
              <a:lnSpc>
                <a:spcPct val="140015"/>
              </a:lnSpc>
              <a:spcBef>
                <a:spcPts val="0"/>
              </a:spcBef>
              <a:spcAft>
                <a:spcPts val="0"/>
              </a:spcAft>
              <a:buNone/>
            </a:pPr>
            <a:r>
              <a:t/>
            </a:r>
            <a:endParaRPr b="0" i="0" sz="2599" u="none" cap="none" strike="noStrike">
              <a:solidFill>
                <a:srgbClr val="FFFFFF"/>
              </a:solidFill>
              <a:latin typeface="Open Sans"/>
              <a:ea typeface="Open Sans"/>
              <a:cs typeface="Open Sans"/>
              <a:sym typeface="Open Sans"/>
            </a:endParaRPr>
          </a:p>
          <a:p>
            <a:pPr indent="0" lvl="0" marL="0" marR="0" rtl="0" algn="l">
              <a:lnSpc>
                <a:spcPct val="140012"/>
              </a:lnSpc>
              <a:spcBef>
                <a:spcPts val="0"/>
              </a:spcBef>
              <a:spcAft>
                <a:spcPts val="0"/>
              </a:spcAft>
              <a:buNone/>
            </a:pPr>
            <a:r>
              <a:rPr b="1" i="0" lang="en-US" sz="3099" u="none" cap="none" strike="noStrike">
                <a:solidFill>
                  <a:srgbClr val="FFFFFF"/>
                </a:solidFill>
                <a:latin typeface="Open Sans"/>
                <a:ea typeface="Open Sans"/>
                <a:cs typeface="Open Sans"/>
                <a:sym typeface="Open Sans"/>
              </a:rPr>
              <a:t>Current goal (2022 Legislature):</a:t>
            </a:r>
            <a:endParaRPr/>
          </a:p>
          <a:p>
            <a:pPr indent="0" lvl="0" marL="0" marR="0" rtl="0" algn="l">
              <a:lnSpc>
                <a:spcPct val="117424"/>
              </a:lnSpc>
              <a:spcBef>
                <a:spcPts val="0"/>
              </a:spcBef>
              <a:spcAft>
                <a:spcPts val="0"/>
              </a:spcAft>
              <a:buNone/>
            </a:pPr>
            <a:r>
              <a:t/>
            </a:r>
            <a:endParaRPr b="1" i="0" sz="3099" u="none" cap="none" strike="noStrike">
              <a:solidFill>
                <a:srgbClr val="FFFFFF"/>
              </a:solidFill>
              <a:latin typeface="Open Sans"/>
              <a:ea typeface="Open Sans"/>
              <a:cs typeface="Open Sans"/>
              <a:sym typeface="Open Sans"/>
            </a:endParaRPr>
          </a:p>
          <a:p>
            <a:pPr indent="0" lvl="0" marL="0" marR="0" rtl="0" algn="l">
              <a:lnSpc>
                <a:spcPct val="140015"/>
              </a:lnSpc>
              <a:spcBef>
                <a:spcPts val="0"/>
              </a:spcBef>
              <a:spcAft>
                <a:spcPts val="0"/>
              </a:spcAft>
              <a:buNone/>
            </a:pPr>
            <a:r>
              <a:rPr b="0" i="0" lang="en-US" sz="2599" u="none" cap="none" strike="noStrike">
                <a:solidFill>
                  <a:srgbClr val="FFFFFF"/>
                </a:solidFill>
                <a:latin typeface="Open Sans"/>
                <a:ea typeface="Open Sans"/>
                <a:cs typeface="Open Sans"/>
                <a:sym typeface="Open Sans"/>
              </a:rPr>
              <a:t>Bring GHG emissions 50% below 2005 levels by 2030, and net-negative by 2045.</a:t>
            </a:r>
            <a:endParaRPr/>
          </a:p>
          <a:p>
            <a:pPr indent="-280666" lvl="1" marL="561334" marR="0" rtl="0" algn="l">
              <a:lnSpc>
                <a:spcPct val="140015"/>
              </a:lnSpc>
              <a:spcBef>
                <a:spcPts val="0"/>
              </a:spcBef>
              <a:spcAft>
                <a:spcPts val="0"/>
              </a:spcAft>
              <a:buClr>
                <a:srgbClr val="FFFFFF"/>
              </a:buClr>
              <a:buSzPts val="2599"/>
              <a:buFont typeface="Arial"/>
              <a:buChar char="•"/>
            </a:pPr>
            <a:r>
              <a:rPr b="0" i="0" lang="en-US" sz="2599" u="none" cap="none" strike="noStrike">
                <a:solidFill>
                  <a:srgbClr val="FFFFFF"/>
                </a:solidFill>
                <a:latin typeface="Open Sans"/>
                <a:ea typeface="Open Sans"/>
                <a:cs typeface="Open Sans"/>
                <a:sym typeface="Open Sans"/>
              </a:rPr>
              <a:t>Not on track to meet these goals</a:t>
            </a:r>
            <a:endParaRPr/>
          </a:p>
          <a:p>
            <a:pPr indent="0" lvl="0" marL="0" marR="0" rtl="0" algn="l">
              <a:lnSpc>
                <a:spcPct val="129242"/>
              </a:lnSpc>
              <a:spcBef>
                <a:spcPts val="0"/>
              </a:spcBef>
              <a:spcAft>
                <a:spcPts val="0"/>
              </a:spcAft>
              <a:buNone/>
            </a:pPr>
            <a:r>
              <a:t/>
            </a:r>
            <a:endParaRPr b="0" i="0" sz="2599" u="none" cap="none" strike="noStrike">
              <a:solidFill>
                <a:srgbClr val="FFFFFF"/>
              </a:solidFill>
              <a:latin typeface="Open Sans"/>
              <a:ea typeface="Open Sans"/>
              <a:cs typeface="Open Sans"/>
              <a:sym typeface="Open Sans"/>
            </a:endParaRPr>
          </a:p>
          <a:p>
            <a:pPr indent="0" lvl="0" marL="0" marR="0" rtl="0" algn="l">
              <a:lnSpc>
                <a:spcPct val="129242"/>
              </a:lnSpc>
              <a:spcBef>
                <a:spcPts val="0"/>
              </a:spcBef>
              <a:spcAft>
                <a:spcPts val="0"/>
              </a:spcAft>
              <a:buNone/>
            </a:pPr>
            <a:r>
              <a:t/>
            </a:r>
            <a:endParaRPr b="0" i="0" sz="2599" u="none" cap="none" strike="noStrike">
              <a:solidFill>
                <a:srgbClr val="FFFFFF"/>
              </a:solidFill>
              <a:latin typeface="Open Sans"/>
              <a:ea typeface="Open Sans"/>
              <a:cs typeface="Open Sans"/>
              <a:sym typeface="Open Sans"/>
            </a:endParaRPr>
          </a:p>
        </p:txBody>
      </p:sp>
      <p:sp>
        <p:nvSpPr>
          <p:cNvPr id="103" name="Google Shape;103;p2"/>
          <p:cNvSpPr/>
          <p:nvPr/>
        </p:nvSpPr>
        <p:spPr>
          <a:xfrm rot="10800000">
            <a:off x="9064151" y="1028700"/>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2"/>
          <p:cNvSpPr/>
          <p:nvPr/>
        </p:nvSpPr>
        <p:spPr>
          <a:xfrm rot="10800000">
            <a:off x="12047210" y="7817951"/>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2"/>
          <p:cNvSpPr txBox="1"/>
          <p:nvPr/>
        </p:nvSpPr>
        <p:spPr>
          <a:xfrm>
            <a:off x="13115406" y="9077325"/>
            <a:ext cx="4448700" cy="12801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(Act 238, 2022)</a:t>
            </a:r>
            <a:endParaRPr/>
          </a:p>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(State of Hawai’i Department of Health, n.d.</a:t>
            </a:r>
            <a:endParaRPr/>
          </a:p>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(Hawai’i Toursim Authority (b), n.d.) [Photo]</a:t>
            </a:r>
            <a:endParaRPr/>
          </a:p>
          <a:p>
            <a:pPr indent="0" lvl="0" marL="0" marR="0" rtl="0" algn="l">
              <a:lnSpc>
                <a:spcPct val="140025"/>
              </a:lnSpc>
              <a:spcBef>
                <a:spcPts val="0"/>
              </a:spcBef>
              <a:spcAft>
                <a:spcPts val="0"/>
              </a:spcAft>
              <a:buNone/>
            </a:pPr>
            <a:r>
              <a:t/>
            </a:r>
            <a:endParaRPr b="0" i="0" sz="1599" u="none" cap="none" strike="noStrike">
              <a:solidFill>
                <a:srgbClr val="FFFFFF"/>
              </a:solidFill>
              <a:latin typeface="Open Sans"/>
              <a:ea typeface="Open Sans"/>
              <a:cs typeface="Open Sans"/>
              <a:sym typeface="Open Sans"/>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296" name="Shape 296"/>
        <p:cNvGrpSpPr/>
        <p:nvPr/>
      </p:nvGrpSpPr>
      <p:grpSpPr>
        <a:xfrm>
          <a:off x="0" y="0"/>
          <a:ext cx="0" cy="0"/>
          <a:chOff x="0" y="0"/>
          <a:chExt cx="0" cy="0"/>
        </a:xfrm>
      </p:grpSpPr>
      <p:sp>
        <p:nvSpPr>
          <p:cNvPr id="297" name="Google Shape;297;p21"/>
          <p:cNvSpPr/>
          <p:nvPr/>
        </p:nvSpPr>
        <p:spPr>
          <a:xfrm rot="10800000">
            <a:off x="9448814" y="3461249"/>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8" name="Google Shape;298;p21"/>
          <p:cNvSpPr/>
          <p:nvPr/>
        </p:nvSpPr>
        <p:spPr>
          <a:xfrm>
            <a:off x="4944813" y="425305"/>
            <a:ext cx="8398387" cy="9436390"/>
          </a:xfrm>
          <a:custGeom>
            <a:rect b="b" l="l" r="r" t="t"/>
            <a:pathLst>
              <a:path extrusionOk="0" h="9436390" w="8398387">
                <a:moveTo>
                  <a:pt x="0" y="0"/>
                </a:moveTo>
                <a:lnTo>
                  <a:pt x="8398387" y="0"/>
                </a:lnTo>
                <a:lnTo>
                  <a:pt x="8398387" y="9436390"/>
                </a:lnTo>
                <a:lnTo>
                  <a:pt x="0" y="9436390"/>
                </a:lnTo>
                <a:lnTo>
                  <a:pt x="0" y="0"/>
                </a:lnTo>
                <a:close/>
              </a:path>
            </a:pathLst>
          </a:custGeom>
          <a:blipFill rotWithShape="1">
            <a:blip r:embed="rId3">
              <a:alphaModFix/>
            </a:blip>
            <a:stretch>
              <a:fillRect b="0" l="0" r="0" t="0"/>
            </a:stretch>
          </a:blipFill>
          <a:ln>
            <a:noFill/>
          </a:ln>
        </p:spPr>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302" name="Shape 302"/>
        <p:cNvGrpSpPr/>
        <p:nvPr/>
      </p:nvGrpSpPr>
      <p:grpSpPr>
        <a:xfrm>
          <a:off x="0" y="0"/>
          <a:ext cx="0" cy="0"/>
          <a:chOff x="0" y="0"/>
          <a:chExt cx="0" cy="0"/>
        </a:xfrm>
      </p:grpSpPr>
      <p:pic>
        <p:nvPicPr>
          <p:cNvPr id="303" name="Google Shape;303;p4"/>
          <p:cNvPicPr preferRelativeResize="0"/>
          <p:nvPr/>
        </p:nvPicPr>
        <p:blipFill rotWithShape="1">
          <a:blip r:embed="rId3">
            <a:alphaModFix/>
          </a:blip>
          <a:srcRect b="0" l="35069" r="35069" t="0"/>
          <a:stretch/>
        </p:blipFill>
        <p:spPr>
          <a:xfrm>
            <a:off x="781605" y="1563407"/>
            <a:ext cx="3209081" cy="7160186"/>
          </a:xfrm>
          <a:prstGeom prst="rect">
            <a:avLst/>
          </a:prstGeom>
          <a:noFill/>
          <a:ln>
            <a:noFill/>
          </a:ln>
        </p:spPr>
      </p:pic>
      <p:sp>
        <p:nvSpPr>
          <p:cNvPr id="304" name="Google Shape;304;p4"/>
          <p:cNvSpPr/>
          <p:nvPr/>
        </p:nvSpPr>
        <p:spPr>
          <a:xfrm>
            <a:off x="2815396" y="937128"/>
            <a:ext cx="12657209" cy="8412745"/>
          </a:xfrm>
          <a:custGeom>
            <a:rect b="b" l="l" r="r" t="t"/>
            <a:pathLst>
              <a:path extrusionOk="0" h="8412745" w="12657209">
                <a:moveTo>
                  <a:pt x="0" y="0"/>
                </a:moveTo>
                <a:lnTo>
                  <a:pt x="12657208" y="0"/>
                </a:lnTo>
                <a:lnTo>
                  <a:pt x="12657208" y="8412744"/>
                </a:lnTo>
                <a:lnTo>
                  <a:pt x="0" y="8412744"/>
                </a:lnTo>
                <a:lnTo>
                  <a:pt x="0" y="0"/>
                </a:lnTo>
                <a:close/>
              </a:path>
            </a:pathLst>
          </a:custGeom>
          <a:blipFill rotWithShape="1">
            <a:blip r:embed="rId4">
              <a:alphaModFix/>
            </a:blip>
            <a:stretch>
              <a:fillRect b="0" l="-76" r="-75" t="0"/>
            </a:stretch>
          </a:blipFill>
          <a:ln>
            <a:noFill/>
          </a:ln>
        </p:spPr>
      </p:sp>
      <p:grpSp>
        <p:nvGrpSpPr>
          <p:cNvPr id="305" name="Google Shape;305;p4"/>
          <p:cNvGrpSpPr/>
          <p:nvPr/>
        </p:nvGrpSpPr>
        <p:grpSpPr>
          <a:xfrm rot="-5400000">
            <a:off x="14726042" y="-507246"/>
            <a:ext cx="207911" cy="2204315"/>
            <a:chOff x="0" y="0"/>
            <a:chExt cx="277215" cy="2939086"/>
          </a:xfrm>
        </p:grpSpPr>
        <p:sp>
          <p:nvSpPr>
            <p:cNvPr id="306" name="Google Shape;306;p4"/>
            <p:cNvSpPr/>
            <p:nvPr/>
          </p:nvSpPr>
          <p:spPr>
            <a:xfrm>
              <a:off x="0" y="0"/>
              <a:ext cx="277215" cy="27721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4"/>
            <p:cNvSpPr/>
            <p:nvPr/>
          </p:nvSpPr>
          <p:spPr>
            <a:xfrm>
              <a:off x="0" y="888241"/>
              <a:ext cx="277215" cy="27721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4"/>
            <p:cNvSpPr/>
            <p:nvPr/>
          </p:nvSpPr>
          <p:spPr>
            <a:xfrm>
              <a:off x="0" y="1775056"/>
              <a:ext cx="277215" cy="27721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4"/>
            <p:cNvSpPr/>
            <p:nvPr/>
          </p:nvSpPr>
          <p:spPr>
            <a:xfrm>
              <a:off x="0" y="2661871"/>
              <a:ext cx="277215" cy="27721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0" name="Google Shape;310;p4"/>
          <p:cNvSpPr/>
          <p:nvPr/>
        </p:nvSpPr>
        <p:spPr>
          <a:xfrm rot="10800000">
            <a:off x="15310853" y="8099458"/>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314" name="Shape 314"/>
        <p:cNvGrpSpPr/>
        <p:nvPr/>
      </p:nvGrpSpPr>
      <p:grpSpPr>
        <a:xfrm>
          <a:off x="0" y="0"/>
          <a:ext cx="0" cy="0"/>
          <a:chOff x="0" y="0"/>
          <a:chExt cx="0" cy="0"/>
        </a:xfrm>
      </p:grpSpPr>
      <p:pic>
        <p:nvPicPr>
          <p:cNvPr id="315" name="Google Shape;315;p5"/>
          <p:cNvPicPr preferRelativeResize="0"/>
          <p:nvPr/>
        </p:nvPicPr>
        <p:blipFill>
          <a:blip r:embed="rId3">
            <a:alphaModFix/>
          </a:blip>
          <a:stretch>
            <a:fillRect/>
          </a:stretch>
        </p:blipFill>
        <p:spPr>
          <a:xfrm>
            <a:off x="0" y="2352979"/>
            <a:ext cx="18287999" cy="5581025"/>
          </a:xfrm>
          <a:prstGeom prst="rect">
            <a:avLst/>
          </a:prstGeom>
          <a:noFill/>
          <a:ln>
            <a:noFill/>
          </a:ln>
        </p:spPr>
      </p:pic>
      <p:sp>
        <p:nvSpPr>
          <p:cNvPr id="316" name="Google Shape;316;p5"/>
          <p:cNvSpPr/>
          <p:nvPr/>
        </p:nvSpPr>
        <p:spPr>
          <a:xfrm>
            <a:off x="2780489" y="2481326"/>
            <a:ext cx="12727153" cy="5324338"/>
          </a:xfrm>
          <a:custGeom>
            <a:rect b="b" l="l" r="r" t="t"/>
            <a:pathLst>
              <a:path extrusionOk="0" h="6067622" w="14756120">
                <a:moveTo>
                  <a:pt x="0" y="0"/>
                </a:moveTo>
                <a:lnTo>
                  <a:pt x="14756120" y="0"/>
                </a:lnTo>
                <a:lnTo>
                  <a:pt x="14756120" y="6067622"/>
                </a:lnTo>
                <a:lnTo>
                  <a:pt x="0" y="6067622"/>
                </a:lnTo>
                <a:lnTo>
                  <a:pt x="0" y="0"/>
                </a:lnTo>
                <a:close/>
              </a:path>
            </a:pathLst>
          </a:custGeom>
          <a:blipFill rotWithShape="1">
            <a:blip r:embed="rId4">
              <a:alphaModFix/>
            </a:blip>
            <a:stretch>
              <a:fillRect b="0" l="0" r="0" t="0"/>
            </a:stretch>
          </a:blipFill>
          <a:ln>
            <a:noFill/>
          </a:ln>
        </p:spPr>
      </p:sp>
      <p:sp>
        <p:nvSpPr>
          <p:cNvPr id="317" name="Google Shape;317;p5"/>
          <p:cNvSpPr txBox="1"/>
          <p:nvPr/>
        </p:nvSpPr>
        <p:spPr>
          <a:xfrm>
            <a:off x="1765940" y="933450"/>
            <a:ext cx="12195100" cy="887095"/>
          </a:xfrm>
          <a:prstGeom prst="rect">
            <a:avLst/>
          </a:prstGeom>
          <a:noFill/>
          <a:ln>
            <a:noFill/>
          </a:ln>
        </p:spPr>
        <p:txBody>
          <a:bodyPr anchorCtr="0" anchor="t" bIns="0" lIns="0" spcFirstLastPara="1" rIns="0" wrap="square" tIns="0">
            <a:spAutoFit/>
          </a:bodyPr>
          <a:lstStyle/>
          <a:p>
            <a:pPr indent="0" lvl="0" marL="0" marR="0" rtl="0" algn="l">
              <a:lnSpc>
                <a:spcPct val="140007"/>
              </a:lnSpc>
              <a:spcBef>
                <a:spcPts val="0"/>
              </a:spcBef>
              <a:spcAft>
                <a:spcPts val="0"/>
              </a:spcAft>
              <a:buNone/>
            </a:pPr>
            <a:r>
              <a:rPr b="1" i="0" lang="en-US" sz="5199" u="none" cap="none" strike="noStrike">
                <a:solidFill>
                  <a:srgbClr val="F8FDFF"/>
                </a:solidFill>
                <a:latin typeface="Arial"/>
                <a:ea typeface="Arial"/>
                <a:cs typeface="Arial"/>
                <a:sym typeface="Arial"/>
              </a:rPr>
              <a:t>Past Annual Emissions (MMT CO2) </a:t>
            </a:r>
            <a:endParaRPr/>
          </a:p>
        </p:txBody>
      </p:sp>
      <p:sp>
        <p:nvSpPr>
          <p:cNvPr id="318" name="Google Shape;318;p5"/>
          <p:cNvSpPr txBox="1"/>
          <p:nvPr/>
        </p:nvSpPr>
        <p:spPr>
          <a:xfrm>
            <a:off x="13100992" y="9267479"/>
            <a:ext cx="5187000" cy="738000"/>
          </a:xfrm>
          <a:prstGeom prst="rect">
            <a:avLst/>
          </a:prstGeom>
          <a:noFill/>
          <a:ln>
            <a:noFill/>
          </a:ln>
        </p:spPr>
        <p:txBody>
          <a:bodyPr anchorCtr="0" anchor="t" bIns="0" lIns="0" spcFirstLastPara="1" rIns="0" wrap="square" tIns="0">
            <a:spAutoFit/>
          </a:bodyPr>
          <a:lstStyle/>
          <a:p>
            <a:pPr indent="0" lvl="0" marL="0" marR="0" rtl="0" algn="l">
              <a:lnSpc>
                <a:spcPct val="140080"/>
              </a:lnSpc>
              <a:spcBef>
                <a:spcPts val="0"/>
              </a:spcBef>
              <a:spcAft>
                <a:spcPts val="0"/>
              </a:spcAft>
              <a:buNone/>
            </a:pPr>
            <a:r>
              <a:rPr b="0" i="0" lang="en-US" sz="1996" u="none" cap="none" strike="noStrike">
                <a:solidFill>
                  <a:schemeClr val="lt1"/>
                </a:solidFill>
                <a:latin typeface="Arial"/>
                <a:ea typeface="Arial"/>
                <a:cs typeface="Arial"/>
                <a:sym typeface="Arial"/>
              </a:rPr>
              <a:t>(EIA, n.d.) [Figure]</a:t>
            </a:r>
            <a:endParaRPr>
              <a:solidFill>
                <a:schemeClr val="lt1"/>
              </a:solidFill>
            </a:endParaRPr>
          </a:p>
          <a:p>
            <a:pPr indent="0" lvl="0" marL="0" marR="0" rtl="0" algn="l">
              <a:lnSpc>
                <a:spcPct val="140080"/>
              </a:lnSpc>
              <a:spcBef>
                <a:spcPts val="0"/>
              </a:spcBef>
              <a:spcAft>
                <a:spcPts val="0"/>
              </a:spcAft>
              <a:buNone/>
            </a:pPr>
            <a:r>
              <a:rPr b="0" i="0" lang="en-US" sz="1996" u="none" cap="none" strike="noStrike">
                <a:solidFill>
                  <a:schemeClr val="lt1"/>
                </a:solidFill>
                <a:latin typeface="Arial"/>
                <a:ea typeface="Arial"/>
                <a:cs typeface="Arial"/>
                <a:sym typeface="Arial"/>
              </a:rPr>
              <a:t>(Hawai’i Toursim Authority (a), n.d.)[Photo]</a:t>
            </a:r>
            <a:endParaRPr>
              <a:solidFill>
                <a:schemeClr val="lt1"/>
              </a:solidFill>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42B39"/>
        </a:solidFill>
      </p:bgPr>
    </p:bg>
    <p:spTree>
      <p:nvGrpSpPr>
        <p:cNvPr id="322" name="Shape 322"/>
        <p:cNvGrpSpPr/>
        <p:nvPr/>
      </p:nvGrpSpPr>
      <p:grpSpPr>
        <a:xfrm>
          <a:off x="0" y="0"/>
          <a:ext cx="0" cy="0"/>
          <a:chOff x="0" y="0"/>
          <a:chExt cx="0" cy="0"/>
        </a:xfrm>
      </p:grpSpPr>
      <p:sp>
        <p:nvSpPr>
          <p:cNvPr id="323" name="Google Shape;323;p20"/>
          <p:cNvSpPr txBox="1"/>
          <p:nvPr/>
        </p:nvSpPr>
        <p:spPr>
          <a:xfrm>
            <a:off x="8153623" y="4932619"/>
            <a:ext cx="1980754" cy="374136"/>
          </a:xfrm>
          <a:prstGeom prst="rect">
            <a:avLst/>
          </a:prstGeom>
          <a:noFill/>
          <a:ln>
            <a:noFill/>
          </a:ln>
        </p:spPr>
        <p:txBody>
          <a:bodyPr anchorCtr="0" anchor="t" bIns="0" lIns="0" spcFirstLastPara="1" rIns="0" wrap="square" tIns="0">
            <a:spAutoFit/>
          </a:bodyPr>
          <a:lstStyle/>
          <a:p>
            <a:pPr indent="0" lvl="0" marL="0" marR="0" rtl="0" algn="ctr">
              <a:lnSpc>
                <a:spcPct val="140000"/>
              </a:lnSpc>
              <a:spcBef>
                <a:spcPts val="0"/>
              </a:spcBef>
              <a:spcAft>
                <a:spcPts val="0"/>
              </a:spcAft>
              <a:buNone/>
            </a:pPr>
            <a:r>
              <a:rPr b="0" i="0" lang="en-US" sz="2145" u="none" cap="none" strike="noStrike">
                <a:solidFill>
                  <a:srgbClr val="FFFFFF"/>
                </a:solidFill>
                <a:latin typeface="Open Sans"/>
                <a:ea typeface="Open Sans"/>
                <a:cs typeface="Open Sans"/>
                <a:sym typeface="Open Sans"/>
              </a:rPr>
              <a:t>extra slides &gt;&gt;&gt;</a:t>
            </a:r>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42B39"/>
        </a:solidFill>
      </p:bgPr>
    </p:bg>
    <p:spTree>
      <p:nvGrpSpPr>
        <p:cNvPr id="327" name="Shape 327"/>
        <p:cNvGrpSpPr/>
        <p:nvPr/>
      </p:nvGrpSpPr>
      <p:grpSpPr>
        <a:xfrm>
          <a:off x="0" y="0"/>
          <a:ext cx="0" cy="0"/>
          <a:chOff x="0" y="0"/>
          <a:chExt cx="0" cy="0"/>
        </a:xfrm>
      </p:grpSpPr>
      <p:sp>
        <p:nvSpPr>
          <p:cNvPr id="328" name="Google Shape;328;p22"/>
          <p:cNvSpPr/>
          <p:nvPr/>
        </p:nvSpPr>
        <p:spPr>
          <a:xfrm>
            <a:off x="1028700" y="709076"/>
            <a:ext cx="337343" cy="319624"/>
          </a:xfrm>
          <a:custGeom>
            <a:rect b="b" l="l" r="r" t="t"/>
            <a:pathLst>
              <a:path extrusionOk="0" h="319624" w="337343">
                <a:moveTo>
                  <a:pt x="0" y="0"/>
                </a:moveTo>
                <a:lnTo>
                  <a:pt x="337343" y="0"/>
                </a:lnTo>
                <a:lnTo>
                  <a:pt x="337343" y="319624"/>
                </a:lnTo>
                <a:lnTo>
                  <a:pt x="0" y="319624"/>
                </a:lnTo>
                <a:lnTo>
                  <a:pt x="0" y="0"/>
                </a:lnTo>
                <a:close/>
              </a:path>
            </a:pathLst>
          </a:custGeom>
          <a:blipFill rotWithShape="1">
            <a:blip r:embed="rId3">
              <a:alphaModFix/>
            </a:blip>
            <a:stretch>
              <a:fillRect b="0" l="0" r="0" t="0"/>
            </a:stretch>
          </a:blipFill>
          <a:ln>
            <a:noFill/>
          </a:ln>
        </p:spPr>
      </p:sp>
      <p:sp>
        <p:nvSpPr>
          <p:cNvPr id="329" name="Google Shape;329;p22"/>
          <p:cNvSpPr txBox="1"/>
          <p:nvPr/>
        </p:nvSpPr>
        <p:spPr>
          <a:xfrm>
            <a:off x="1560357" y="734268"/>
            <a:ext cx="1725586" cy="240665"/>
          </a:xfrm>
          <a:prstGeom prst="rect">
            <a:avLst/>
          </a:prstGeom>
          <a:noFill/>
          <a:ln>
            <a:noFill/>
          </a:ln>
        </p:spPr>
        <p:txBody>
          <a:bodyPr anchorCtr="0" anchor="t" bIns="0" lIns="0" spcFirstLastPara="1" rIns="0" wrap="square" tIns="0">
            <a:spAutoFit/>
          </a:bodyPr>
          <a:lstStyle/>
          <a:p>
            <a:pPr indent="0" lvl="0" marL="0" marR="0" rtl="0" algn="l">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Rimberio Co</a:t>
            </a:r>
            <a:endParaRPr/>
          </a:p>
        </p:txBody>
      </p:sp>
      <p:sp>
        <p:nvSpPr>
          <p:cNvPr id="330" name="Google Shape;330;p22"/>
          <p:cNvSpPr txBox="1"/>
          <p:nvPr/>
        </p:nvSpPr>
        <p:spPr>
          <a:xfrm>
            <a:off x="15080359" y="9229725"/>
            <a:ext cx="2178941" cy="24066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Presentation Design</a:t>
            </a:r>
            <a:endParaRPr/>
          </a:p>
        </p:txBody>
      </p:sp>
      <p:grpSp>
        <p:nvGrpSpPr>
          <p:cNvPr id="331" name="Google Shape;331;p22"/>
          <p:cNvGrpSpPr/>
          <p:nvPr/>
        </p:nvGrpSpPr>
        <p:grpSpPr>
          <a:xfrm>
            <a:off x="2423150" y="3607356"/>
            <a:ext cx="3778459" cy="3778459"/>
            <a:chOff x="0" y="0"/>
            <a:chExt cx="6350000" cy="6350000"/>
          </a:xfrm>
        </p:grpSpPr>
        <p:sp>
          <p:nvSpPr>
            <p:cNvPr id="332" name="Google Shape;332;p22"/>
            <p:cNvSpPr/>
            <p:nvPr/>
          </p:nvSpPr>
          <p:spPr>
            <a:xfrm>
              <a:off x="655320" y="655320"/>
              <a:ext cx="5039360" cy="5039360"/>
            </a:xfrm>
            <a:custGeom>
              <a:rect b="b" l="l" r="r" t="t"/>
              <a:pathLst>
                <a:path extrusionOk="0"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rotWithShape="1">
              <a:blip r:embed="rId4">
                <a:alphaModFix/>
              </a:blip>
              <a:stretch>
                <a:fillRect b="-20794" l="-64629" r="-19974" t="-2196"/>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3" name="Google Shape;333;p22"/>
            <p:cNvSpPr/>
            <p:nvPr/>
          </p:nvSpPr>
          <p:spPr>
            <a:xfrm>
              <a:off x="0" y="0"/>
              <a:ext cx="6350000" cy="6350000"/>
            </a:xfrm>
            <a:custGeom>
              <a:rect b="b" l="l" r="r" t="t"/>
              <a:pathLst>
                <a:path extrusionOk="0"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4" name="Google Shape;334;p22"/>
          <p:cNvGrpSpPr/>
          <p:nvPr/>
        </p:nvGrpSpPr>
        <p:grpSpPr>
          <a:xfrm>
            <a:off x="7254771" y="3607356"/>
            <a:ext cx="3778459" cy="3778459"/>
            <a:chOff x="0" y="0"/>
            <a:chExt cx="6350000" cy="6350000"/>
          </a:xfrm>
        </p:grpSpPr>
        <p:sp>
          <p:nvSpPr>
            <p:cNvPr id="335" name="Google Shape;335;p22"/>
            <p:cNvSpPr/>
            <p:nvPr/>
          </p:nvSpPr>
          <p:spPr>
            <a:xfrm>
              <a:off x="655320" y="655320"/>
              <a:ext cx="5039360" cy="5039360"/>
            </a:xfrm>
            <a:custGeom>
              <a:rect b="b" l="l" r="r" t="t"/>
              <a:pathLst>
                <a:path extrusionOk="0"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rotWithShape="1">
              <a:blip r:embed="rId5">
                <a:alphaModFix/>
              </a:blip>
              <a:stretch>
                <a:fillRect b="-21757" l="-100525" r="0" t="-12093"/>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6" name="Google Shape;336;p22"/>
            <p:cNvSpPr/>
            <p:nvPr/>
          </p:nvSpPr>
          <p:spPr>
            <a:xfrm>
              <a:off x="0" y="0"/>
              <a:ext cx="6350000" cy="6350000"/>
            </a:xfrm>
            <a:custGeom>
              <a:rect b="b" l="l" r="r" t="t"/>
              <a:pathLst>
                <a:path extrusionOk="0"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37" name="Google Shape;337;p22"/>
          <p:cNvGrpSpPr/>
          <p:nvPr/>
        </p:nvGrpSpPr>
        <p:grpSpPr>
          <a:xfrm>
            <a:off x="12086391" y="3607356"/>
            <a:ext cx="3778459" cy="3778459"/>
            <a:chOff x="0" y="0"/>
            <a:chExt cx="6350000" cy="6350000"/>
          </a:xfrm>
        </p:grpSpPr>
        <p:sp>
          <p:nvSpPr>
            <p:cNvPr id="338" name="Google Shape;338;p22"/>
            <p:cNvSpPr/>
            <p:nvPr/>
          </p:nvSpPr>
          <p:spPr>
            <a:xfrm>
              <a:off x="655320" y="655320"/>
              <a:ext cx="5039360" cy="5039360"/>
            </a:xfrm>
            <a:custGeom>
              <a:rect b="b" l="l" r="r" t="t"/>
              <a:pathLst>
                <a:path extrusionOk="0" h="5039360" w="5039360">
                  <a:moveTo>
                    <a:pt x="2519680" y="0"/>
                  </a:moveTo>
                  <a:cubicBezTo>
                    <a:pt x="1127760" y="0"/>
                    <a:pt x="0" y="1127760"/>
                    <a:pt x="0" y="2519680"/>
                  </a:cubicBezTo>
                  <a:cubicBezTo>
                    <a:pt x="0" y="3911600"/>
                    <a:pt x="1127760" y="5039360"/>
                    <a:pt x="2519680" y="5039360"/>
                  </a:cubicBezTo>
                  <a:cubicBezTo>
                    <a:pt x="3911600" y="5039360"/>
                    <a:pt x="5039360" y="3911600"/>
                    <a:pt x="5039360" y="2519680"/>
                  </a:cubicBezTo>
                  <a:cubicBezTo>
                    <a:pt x="5039360" y="1127760"/>
                    <a:pt x="3911600" y="0"/>
                    <a:pt x="2519680" y="0"/>
                  </a:cubicBezTo>
                  <a:close/>
                </a:path>
              </a:pathLst>
            </a:custGeom>
            <a:blipFill rotWithShape="1">
              <a:blip r:embed="rId6">
                <a:alphaModFix/>
              </a:blip>
              <a:stretch>
                <a:fillRect b="-75449" l="-21129" r="0" t="-6352"/>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9" name="Google Shape;339;p22"/>
            <p:cNvSpPr/>
            <p:nvPr/>
          </p:nvSpPr>
          <p:spPr>
            <a:xfrm>
              <a:off x="0" y="0"/>
              <a:ext cx="6350000" cy="6350000"/>
            </a:xfrm>
            <a:custGeom>
              <a:rect b="b" l="l" r="r" t="t"/>
              <a:pathLst>
                <a:path extrusionOk="0" h="6350000" w="6350000">
                  <a:moveTo>
                    <a:pt x="3175000" y="0"/>
                  </a:moveTo>
                  <a:cubicBezTo>
                    <a:pt x="1423670" y="0"/>
                    <a:pt x="0" y="1424940"/>
                    <a:pt x="0" y="3175000"/>
                  </a:cubicBezTo>
                  <a:cubicBezTo>
                    <a:pt x="0" y="4925060"/>
                    <a:pt x="1423670" y="6350000"/>
                    <a:pt x="3175000" y="6350000"/>
                  </a:cubicBezTo>
                  <a:cubicBezTo>
                    <a:pt x="4925060" y="6350000"/>
                    <a:pt x="6350000" y="4926330"/>
                    <a:pt x="6350000" y="3175000"/>
                  </a:cubicBezTo>
                  <a:cubicBezTo>
                    <a:pt x="6350000" y="1424940"/>
                    <a:pt x="4926330" y="0"/>
                    <a:pt x="3175000" y="0"/>
                  </a:cubicBezTo>
                  <a:close/>
                  <a:moveTo>
                    <a:pt x="3175000" y="5833110"/>
                  </a:moveTo>
                  <a:cubicBezTo>
                    <a:pt x="1709420" y="5833110"/>
                    <a:pt x="516890" y="4640580"/>
                    <a:pt x="516890" y="3175000"/>
                  </a:cubicBezTo>
                  <a:cubicBezTo>
                    <a:pt x="516890" y="1709420"/>
                    <a:pt x="1709420" y="516890"/>
                    <a:pt x="3175000" y="516890"/>
                  </a:cubicBezTo>
                  <a:cubicBezTo>
                    <a:pt x="4640580" y="516890"/>
                    <a:pt x="5833110" y="1709420"/>
                    <a:pt x="5833110" y="3175000"/>
                  </a:cubicBezTo>
                  <a:cubicBezTo>
                    <a:pt x="5833110" y="4640580"/>
                    <a:pt x="4640580" y="5833110"/>
                    <a:pt x="3175000" y="583311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40" name="Google Shape;340;p22"/>
          <p:cNvSpPr txBox="1"/>
          <p:nvPr/>
        </p:nvSpPr>
        <p:spPr>
          <a:xfrm>
            <a:off x="1028700" y="2118837"/>
            <a:ext cx="16230600" cy="844523"/>
          </a:xfrm>
          <a:prstGeom prst="rect">
            <a:avLst/>
          </a:prstGeom>
          <a:noFill/>
          <a:ln>
            <a:noFill/>
          </a:ln>
        </p:spPr>
        <p:txBody>
          <a:bodyPr anchorCtr="0" anchor="t" bIns="0" lIns="0" spcFirstLastPara="1" rIns="0" wrap="square" tIns="0">
            <a:spAutoFit/>
          </a:bodyPr>
          <a:lstStyle/>
          <a:p>
            <a:pPr indent="0" lvl="0" marL="0" marR="0" rtl="0" algn="ctr">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MEET OUR VOLUNTEER</a:t>
            </a:r>
            <a:endParaRPr/>
          </a:p>
        </p:txBody>
      </p:sp>
      <p:sp>
        <p:nvSpPr>
          <p:cNvPr id="341" name="Google Shape;341;p22"/>
          <p:cNvSpPr txBox="1"/>
          <p:nvPr/>
        </p:nvSpPr>
        <p:spPr>
          <a:xfrm>
            <a:off x="6201609" y="1697791"/>
            <a:ext cx="5884782" cy="264079"/>
          </a:xfrm>
          <a:prstGeom prst="rect">
            <a:avLst/>
          </a:prstGeom>
          <a:noFill/>
          <a:ln>
            <a:noFill/>
          </a:ln>
        </p:spPr>
        <p:txBody>
          <a:bodyPr anchorCtr="0" anchor="t" bIns="0" lIns="0" spcFirstLastPara="1" rIns="0" wrap="square" tIns="0">
            <a:spAutoFit/>
          </a:bodyPr>
          <a:lstStyle/>
          <a:p>
            <a:pPr indent="0" lvl="0" marL="0" marR="0" rtl="0" algn="ctr">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SAVE ENVIRONTMENT</a:t>
            </a:r>
            <a:endParaRPr/>
          </a:p>
        </p:txBody>
      </p:sp>
      <p:sp>
        <p:nvSpPr>
          <p:cNvPr id="342" name="Google Shape;342;p22"/>
          <p:cNvSpPr txBox="1"/>
          <p:nvPr/>
        </p:nvSpPr>
        <p:spPr>
          <a:xfrm>
            <a:off x="2553723" y="8263454"/>
            <a:ext cx="3554444"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0" i="0" lang="en-US" sz="1799" u="none" cap="none" strike="noStrike">
                <a:solidFill>
                  <a:srgbClr val="CAE3ED"/>
                </a:solidFill>
                <a:latin typeface="Open Sans"/>
                <a:ea typeface="Open Sans"/>
                <a:cs typeface="Open Sans"/>
                <a:sym typeface="Open Sans"/>
              </a:rPr>
              <a:t>Conservation Volunteer</a:t>
            </a:r>
            <a:endParaRPr/>
          </a:p>
        </p:txBody>
      </p:sp>
      <p:sp>
        <p:nvSpPr>
          <p:cNvPr id="343" name="Google Shape;343;p22"/>
          <p:cNvSpPr txBox="1"/>
          <p:nvPr/>
        </p:nvSpPr>
        <p:spPr>
          <a:xfrm>
            <a:off x="2516592" y="7783130"/>
            <a:ext cx="3591574" cy="372745"/>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1" i="0" lang="en-US" sz="2199" u="none" cap="none" strike="noStrike">
                <a:solidFill>
                  <a:srgbClr val="FFFFFF"/>
                </a:solidFill>
                <a:latin typeface="Open Sans"/>
                <a:ea typeface="Open Sans"/>
                <a:cs typeface="Open Sans"/>
                <a:sym typeface="Open Sans"/>
              </a:rPr>
              <a:t>Adeline Palmerston</a:t>
            </a:r>
            <a:endParaRPr/>
          </a:p>
        </p:txBody>
      </p:sp>
      <p:sp>
        <p:nvSpPr>
          <p:cNvPr id="344" name="Google Shape;344;p22"/>
          <p:cNvSpPr txBox="1"/>
          <p:nvPr/>
        </p:nvSpPr>
        <p:spPr>
          <a:xfrm>
            <a:off x="7385344" y="8263454"/>
            <a:ext cx="3554444"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0" i="0" lang="en-US" sz="1799" u="none" cap="none" strike="noStrike">
                <a:solidFill>
                  <a:srgbClr val="CAE3ED"/>
                </a:solidFill>
                <a:latin typeface="Open Sans"/>
                <a:ea typeface="Open Sans"/>
                <a:cs typeface="Open Sans"/>
                <a:sym typeface="Open Sans"/>
              </a:rPr>
              <a:t>Conservation Volunteer</a:t>
            </a:r>
            <a:endParaRPr/>
          </a:p>
        </p:txBody>
      </p:sp>
      <p:sp>
        <p:nvSpPr>
          <p:cNvPr id="345" name="Google Shape;345;p22"/>
          <p:cNvSpPr txBox="1"/>
          <p:nvPr/>
        </p:nvSpPr>
        <p:spPr>
          <a:xfrm>
            <a:off x="7348213" y="7783130"/>
            <a:ext cx="3591574" cy="372745"/>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1" i="0" lang="en-US" sz="2199" u="none" cap="none" strike="noStrike">
                <a:solidFill>
                  <a:srgbClr val="FFFFFF"/>
                </a:solidFill>
                <a:latin typeface="Open Sans"/>
                <a:ea typeface="Open Sans"/>
                <a:cs typeface="Open Sans"/>
                <a:sym typeface="Open Sans"/>
              </a:rPr>
              <a:t>Connor Hamilton</a:t>
            </a:r>
            <a:endParaRPr/>
          </a:p>
        </p:txBody>
      </p:sp>
      <p:sp>
        <p:nvSpPr>
          <p:cNvPr id="346" name="Google Shape;346;p22"/>
          <p:cNvSpPr txBox="1"/>
          <p:nvPr/>
        </p:nvSpPr>
        <p:spPr>
          <a:xfrm>
            <a:off x="12216964" y="8263454"/>
            <a:ext cx="3554444" cy="297180"/>
          </a:xfrm>
          <a:prstGeom prst="rect">
            <a:avLst/>
          </a:prstGeom>
          <a:noFill/>
          <a:ln>
            <a:noFill/>
          </a:ln>
        </p:spPr>
        <p:txBody>
          <a:bodyPr anchorCtr="0" anchor="t" bIns="0" lIns="0" spcFirstLastPara="1" rIns="0" wrap="square" tIns="0">
            <a:spAutoFit/>
          </a:bodyPr>
          <a:lstStyle/>
          <a:p>
            <a:pPr indent="0" lvl="0" marL="0" marR="0" rtl="0" algn="ctr">
              <a:lnSpc>
                <a:spcPct val="140022"/>
              </a:lnSpc>
              <a:spcBef>
                <a:spcPts val="0"/>
              </a:spcBef>
              <a:spcAft>
                <a:spcPts val="0"/>
              </a:spcAft>
              <a:buNone/>
            </a:pPr>
            <a:r>
              <a:rPr b="0" i="0" lang="en-US" sz="1799" u="none" cap="none" strike="noStrike">
                <a:solidFill>
                  <a:srgbClr val="CAE3ED"/>
                </a:solidFill>
                <a:latin typeface="Open Sans"/>
                <a:ea typeface="Open Sans"/>
                <a:cs typeface="Open Sans"/>
                <a:sym typeface="Open Sans"/>
              </a:rPr>
              <a:t>Conservation Volunteer</a:t>
            </a:r>
            <a:endParaRPr/>
          </a:p>
        </p:txBody>
      </p:sp>
      <p:sp>
        <p:nvSpPr>
          <p:cNvPr id="347" name="Google Shape;347;p22"/>
          <p:cNvSpPr txBox="1"/>
          <p:nvPr/>
        </p:nvSpPr>
        <p:spPr>
          <a:xfrm>
            <a:off x="12179833" y="7783130"/>
            <a:ext cx="3591574" cy="372745"/>
          </a:xfrm>
          <a:prstGeom prst="rect">
            <a:avLst/>
          </a:prstGeom>
          <a:noFill/>
          <a:ln>
            <a:noFill/>
          </a:ln>
        </p:spPr>
        <p:txBody>
          <a:bodyPr anchorCtr="0" anchor="t" bIns="0" lIns="0" spcFirstLastPara="1" rIns="0" wrap="square" tIns="0">
            <a:spAutoFit/>
          </a:bodyPr>
          <a:lstStyle/>
          <a:p>
            <a:pPr indent="0" lvl="0" marL="0" marR="0" rtl="0" algn="ctr">
              <a:lnSpc>
                <a:spcPct val="140018"/>
              </a:lnSpc>
              <a:spcBef>
                <a:spcPts val="0"/>
              </a:spcBef>
              <a:spcAft>
                <a:spcPts val="0"/>
              </a:spcAft>
              <a:buNone/>
            </a:pPr>
            <a:r>
              <a:rPr b="1" i="0" lang="en-US" sz="2199" u="none" cap="none" strike="noStrike">
                <a:solidFill>
                  <a:srgbClr val="FFFFFF"/>
                </a:solidFill>
                <a:latin typeface="Open Sans"/>
                <a:ea typeface="Open Sans"/>
                <a:cs typeface="Open Sans"/>
                <a:sym typeface="Open Sans"/>
              </a:rPr>
              <a:t>Brigitte Schwartz</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0">
  <p:cSld>
    <p:bg>
      <p:bgPr>
        <a:solidFill>
          <a:srgbClr val="042B39"/>
        </a:solidFill>
      </p:bgPr>
    </p:bg>
    <p:spTree>
      <p:nvGrpSpPr>
        <p:cNvPr id="351" name="Shape 351"/>
        <p:cNvGrpSpPr/>
        <p:nvPr/>
      </p:nvGrpSpPr>
      <p:grpSpPr>
        <a:xfrm>
          <a:off x="0" y="0"/>
          <a:ext cx="0" cy="0"/>
          <a:chOff x="0" y="0"/>
          <a:chExt cx="0" cy="0"/>
        </a:xfrm>
      </p:grpSpPr>
      <p:sp>
        <p:nvSpPr>
          <p:cNvPr id="352" name="Google Shape;352;p23"/>
          <p:cNvSpPr/>
          <p:nvPr/>
        </p:nvSpPr>
        <p:spPr>
          <a:xfrm>
            <a:off x="0" y="0"/>
            <a:ext cx="10287000" cy="10287000"/>
          </a:xfrm>
          <a:custGeom>
            <a:rect b="b" l="l" r="r" t="t"/>
            <a:pathLst>
              <a:path extrusionOk="0" h="6350000" w="6350000">
                <a:moveTo>
                  <a:pt x="0" y="0"/>
                </a:moveTo>
                <a:lnTo>
                  <a:pt x="0" y="6350000"/>
                </a:lnTo>
                <a:cubicBezTo>
                  <a:pt x="3506470" y="6350000"/>
                  <a:pt x="6350000" y="3506470"/>
                  <a:pt x="6350000" y="0"/>
                </a:cubicBezTo>
                <a:lnTo>
                  <a:pt x="0" y="0"/>
                </a:lnTo>
                <a:close/>
              </a:path>
            </a:pathLst>
          </a:custGeom>
          <a:blipFill rotWithShape="1">
            <a:blip r:embed="rId3">
              <a:alphaModFix/>
            </a:blip>
            <a:stretch>
              <a:fillRect b="0" l="-64204" r="-13563"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3" name="Google Shape;353;p23"/>
          <p:cNvSpPr/>
          <p:nvPr/>
        </p:nvSpPr>
        <p:spPr>
          <a:xfrm>
            <a:off x="6111743" y="6623564"/>
            <a:ext cx="11147557" cy="1652447"/>
          </a:xfrm>
          <a:custGeom>
            <a:rect b="b" l="l" r="r" t="t"/>
            <a:pathLst>
              <a:path extrusionOk="0" h="602817" w="4066659">
                <a:moveTo>
                  <a:pt x="0" y="0"/>
                </a:moveTo>
                <a:lnTo>
                  <a:pt x="4066659" y="0"/>
                </a:lnTo>
                <a:lnTo>
                  <a:pt x="4066659" y="602817"/>
                </a:lnTo>
                <a:lnTo>
                  <a:pt x="0" y="602817"/>
                </a:lnTo>
                <a:close/>
              </a:path>
            </a:pathLst>
          </a:custGeom>
          <a:solidFill>
            <a:srgbClr val="4C899E"/>
          </a:solidFill>
          <a:ln>
            <a:noFill/>
          </a:ln>
        </p:spPr>
      </p:sp>
      <p:sp>
        <p:nvSpPr>
          <p:cNvPr id="354" name="Google Shape;354;p23"/>
          <p:cNvSpPr txBox="1"/>
          <p:nvPr/>
        </p:nvSpPr>
        <p:spPr>
          <a:xfrm>
            <a:off x="15080359" y="9229725"/>
            <a:ext cx="2178941" cy="24066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Presentation Design</a:t>
            </a:r>
            <a:endParaRPr/>
          </a:p>
        </p:txBody>
      </p:sp>
      <p:sp>
        <p:nvSpPr>
          <p:cNvPr id="355" name="Google Shape;355;p23"/>
          <p:cNvSpPr txBox="1"/>
          <p:nvPr/>
        </p:nvSpPr>
        <p:spPr>
          <a:xfrm>
            <a:off x="8848525" y="6991387"/>
            <a:ext cx="8410775" cy="821787"/>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1" i="0" lang="en-US" sz="4767" u="none" cap="none" strike="noStrike">
                <a:solidFill>
                  <a:srgbClr val="172E08"/>
                </a:solidFill>
                <a:latin typeface="Open Sans"/>
                <a:ea typeface="Open Sans"/>
                <a:cs typeface="Open Sans"/>
                <a:sym typeface="Open Sans"/>
              </a:rPr>
              <a:t>+123-456-7890</a:t>
            </a:r>
            <a:endParaRPr/>
          </a:p>
        </p:txBody>
      </p:sp>
      <p:sp>
        <p:nvSpPr>
          <p:cNvPr id="356" name="Google Shape;356;p23"/>
          <p:cNvSpPr txBox="1"/>
          <p:nvPr/>
        </p:nvSpPr>
        <p:spPr>
          <a:xfrm>
            <a:off x="11215767" y="2268522"/>
            <a:ext cx="6043533" cy="844523"/>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OUR CONTACT</a:t>
            </a:r>
            <a:endParaRPr/>
          </a:p>
        </p:txBody>
      </p:sp>
      <p:sp>
        <p:nvSpPr>
          <p:cNvPr id="357" name="Google Shape;357;p23"/>
          <p:cNvSpPr txBox="1"/>
          <p:nvPr/>
        </p:nvSpPr>
        <p:spPr>
          <a:xfrm>
            <a:off x="11215767" y="1847476"/>
            <a:ext cx="3627261"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SAVE ENVIRONTMENT</a:t>
            </a:r>
            <a:endParaRPr/>
          </a:p>
        </p:txBody>
      </p:sp>
      <p:sp>
        <p:nvSpPr>
          <p:cNvPr id="358" name="Google Shape;358;p23"/>
          <p:cNvSpPr/>
          <p:nvPr/>
        </p:nvSpPr>
        <p:spPr>
          <a:xfrm>
            <a:off x="6888225" y="7036868"/>
            <a:ext cx="836806" cy="826156"/>
          </a:xfrm>
          <a:custGeom>
            <a:rect b="b" l="l" r="r" t="t"/>
            <a:pathLst>
              <a:path extrusionOk="0" h="826156" w="836806">
                <a:moveTo>
                  <a:pt x="0" y="0"/>
                </a:moveTo>
                <a:lnTo>
                  <a:pt x="836807" y="0"/>
                </a:lnTo>
                <a:lnTo>
                  <a:pt x="836807" y="826156"/>
                </a:lnTo>
                <a:lnTo>
                  <a:pt x="0" y="826156"/>
                </a:lnTo>
                <a:lnTo>
                  <a:pt x="0" y="0"/>
                </a:lnTo>
                <a:close/>
              </a:path>
            </a:pathLst>
          </a:custGeom>
          <a:blipFill rotWithShape="1">
            <a:blip r:embed="rId4">
              <a:alphaModFix/>
            </a:blip>
            <a:stretch>
              <a:fillRect b="0" l="0" r="0" t="0"/>
            </a:stretch>
          </a:blipFill>
          <a:ln>
            <a:noFill/>
          </a:ln>
        </p:spPr>
      </p:sp>
      <p:sp>
        <p:nvSpPr>
          <p:cNvPr id="359" name="Google Shape;359;p23"/>
          <p:cNvSpPr/>
          <p:nvPr/>
        </p:nvSpPr>
        <p:spPr>
          <a:xfrm>
            <a:off x="11215767" y="3770393"/>
            <a:ext cx="444777" cy="342074"/>
          </a:xfrm>
          <a:custGeom>
            <a:rect b="b" l="l" r="r" t="t"/>
            <a:pathLst>
              <a:path extrusionOk="0" h="342074" w="444777">
                <a:moveTo>
                  <a:pt x="0" y="0"/>
                </a:moveTo>
                <a:lnTo>
                  <a:pt x="444777" y="0"/>
                </a:lnTo>
                <a:lnTo>
                  <a:pt x="444777" y="342074"/>
                </a:lnTo>
                <a:lnTo>
                  <a:pt x="0" y="342074"/>
                </a:lnTo>
                <a:lnTo>
                  <a:pt x="0" y="0"/>
                </a:lnTo>
                <a:close/>
              </a:path>
            </a:pathLst>
          </a:custGeom>
          <a:blipFill rotWithShape="1">
            <a:blip r:embed="rId5">
              <a:alphaModFix/>
            </a:blip>
            <a:stretch>
              <a:fillRect b="0" l="0" r="0" t="0"/>
            </a:stretch>
          </a:blipFill>
          <a:ln>
            <a:noFill/>
          </a:ln>
        </p:spPr>
      </p:sp>
      <p:sp>
        <p:nvSpPr>
          <p:cNvPr id="360" name="Google Shape;360;p23"/>
          <p:cNvSpPr/>
          <p:nvPr/>
        </p:nvSpPr>
        <p:spPr>
          <a:xfrm>
            <a:off x="11215767" y="4501923"/>
            <a:ext cx="444777" cy="452594"/>
          </a:xfrm>
          <a:custGeom>
            <a:rect b="b" l="l" r="r" t="t"/>
            <a:pathLst>
              <a:path extrusionOk="0" h="452594" w="444777">
                <a:moveTo>
                  <a:pt x="0" y="0"/>
                </a:moveTo>
                <a:lnTo>
                  <a:pt x="444777" y="0"/>
                </a:lnTo>
                <a:lnTo>
                  <a:pt x="444777" y="452594"/>
                </a:lnTo>
                <a:lnTo>
                  <a:pt x="0" y="452594"/>
                </a:lnTo>
                <a:lnTo>
                  <a:pt x="0" y="0"/>
                </a:lnTo>
                <a:close/>
              </a:path>
            </a:pathLst>
          </a:custGeom>
          <a:blipFill rotWithShape="1">
            <a:blip r:embed="rId6">
              <a:alphaModFix/>
            </a:blip>
            <a:stretch>
              <a:fillRect b="0" l="0" r="0" t="0"/>
            </a:stretch>
          </a:blipFill>
          <a:ln>
            <a:noFill/>
          </a:ln>
        </p:spPr>
      </p:sp>
      <p:sp>
        <p:nvSpPr>
          <p:cNvPr id="361" name="Google Shape;361;p23"/>
          <p:cNvSpPr/>
          <p:nvPr/>
        </p:nvSpPr>
        <p:spPr>
          <a:xfrm>
            <a:off x="11274743" y="5302381"/>
            <a:ext cx="326825" cy="506349"/>
          </a:xfrm>
          <a:custGeom>
            <a:rect b="b" l="l" r="r" t="t"/>
            <a:pathLst>
              <a:path extrusionOk="0" h="506349" w="326825">
                <a:moveTo>
                  <a:pt x="0" y="0"/>
                </a:moveTo>
                <a:lnTo>
                  <a:pt x="326825" y="0"/>
                </a:lnTo>
                <a:lnTo>
                  <a:pt x="326825" y="506348"/>
                </a:lnTo>
                <a:lnTo>
                  <a:pt x="0" y="506348"/>
                </a:lnTo>
                <a:lnTo>
                  <a:pt x="0" y="0"/>
                </a:lnTo>
                <a:close/>
              </a:path>
            </a:pathLst>
          </a:custGeom>
          <a:blipFill rotWithShape="1">
            <a:blip r:embed="rId7">
              <a:alphaModFix/>
            </a:blip>
            <a:stretch>
              <a:fillRect b="0" l="0" r="0" t="0"/>
            </a:stretch>
          </a:blipFill>
          <a:ln>
            <a:noFill/>
          </a:ln>
        </p:spPr>
      </p:sp>
      <p:sp>
        <p:nvSpPr>
          <p:cNvPr id="362" name="Google Shape;362;p23"/>
          <p:cNvSpPr txBox="1"/>
          <p:nvPr/>
        </p:nvSpPr>
        <p:spPr>
          <a:xfrm>
            <a:off x="12251745" y="4561066"/>
            <a:ext cx="5305664" cy="34850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29" u="none" cap="none" strike="noStrike">
                <a:solidFill>
                  <a:srgbClr val="FFFFFF"/>
                </a:solidFill>
                <a:latin typeface="Open Sans"/>
                <a:ea typeface="Open Sans"/>
                <a:cs typeface="Open Sans"/>
                <a:sym typeface="Open Sans"/>
              </a:rPr>
              <a:t>www.reallygreatsite.com</a:t>
            </a:r>
            <a:endParaRPr/>
          </a:p>
        </p:txBody>
      </p:sp>
      <p:sp>
        <p:nvSpPr>
          <p:cNvPr id="363" name="Google Shape;363;p23"/>
          <p:cNvSpPr txBox="1"/>
          <p:nvPr/>
        </p:nvSpPr>
        <p:spPr>
          <a:xfrm>
            <a:off x="12251745" y="5370790"/>
            <a:ext cx="5305664" cy="34850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29" u="none" cap="none" strike="noStrike">
                <a:solidFill>
                  <a:srgbClr val="FFFFFF"/>
                </a:solidFill>
                <a:latin typeface="Open Sans"/>
                <a:ea typeface="Open Sans"/>
                <a:cs typeface="Open Sans"/>
                <a:sym typeface="Open Sans"/>
              </a:rPr>
              <a:t>123 Anywhere ST., Any City, ST 12345</a:t>
            </a:r>
            <a:endParaRPr/>
          </a:p>
        </p:txBody>
      </p:sp>
      <p:sp>
        <p:nvSpPr>
          <p:cNvPr id="364" name="Google Shape;364;p23"/>
          <p:cNvSpPr txBox="1"/>
          <p:nvPr/>
        </p:nvSpPr>
        <p:spPr>
          <a:xfrm>
            <a:off x="12251745" y="3751343"/>
            <a:ext cx="5305664" cy="348506"/>
          </a:xfrm>
          <a:prstGeom prst="rect">
            <a:avLst/>
          </a:prstGeom>
          <a:noFill/>
          <a:ln>
            <a:noFill/>
          </a:ln>
        </p:spPr>
        <p:txBody>
          <a:bodyPr anchorCtr="0" anchor="t" bIns="0" lIns="0" spcFirstLastPara="1" rIns="0" wrap="square" tIns="0">
            <a:spAutoFit/>
          </a:bodyPr>
          <a:lstStyle/>
          <a:p>
            <a:pPr indent="0" lvl="0" marL="0" marR="0" rtl="0" algn="l">
              <a:lnSpc>
                <a:spcPct val="140019"/>
              </a:lnSpc>
              <a:spcBef>
                <a:spcPts val="0"/>
              </a:spcBef>
              <a:spcAft>
                <a:spcPts val="0"/>
              </a:spcAft>
              <a:buNone/>
            </a:pPr>
            <a:r>
              <a:rPr b="0" i="0" lang="en-US" sz="2029" u="none" cap="none" strike="noStrike">
                <a:solidFill>
                  <a:srgbClr val="FFFFFF"/>
                </a:solidFill>
                <a:latin typeface="Open Sans"/>
                <a:ea typeface="Open Sans"/>
                <a:cs typeface="Open Sans"/>
                <a:sym typeface="Open Sans"/>
              </a:rPr>
              <a:t>hello@reallygreatsite.com</a:t>
            </a:r>
            <a:endParaRPr/>
          </a:p>
        </p:txBody>
      </p:sp>
      <p:sp>
        <p:nvSpPr>
          <p:cNvPr id="365" name="Google Shape;365;p23"/>
          <p:cNvSpPr/>
          <p:nvPr/>
        </p:nvSpPr>
        <p:spPr>
          <a:xfrm rot="10800000">
            <a:off x="8833349" y="4288270"/>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6" name="Google Shape;366;p23"/>
          <p:cNvSpPr/>
          <p:nvPr/>
        </p:nvSpPr>
        <p:spPr>
          <a:xfrm rot="10800000">
            <a:off x="3990484" y="8681792"/>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09" name="Shape 109"/>
        <p:cNvGrpSpPr/>
        <p:nvPr/>
      </p:nvGrpSpPr>
      <p:grpSpPr>
        <a:xfrm>
          <a:off x="0" y="0"/>
          <a:ext cx="0" cy="0"/>
          <a:chOff x="0" y="0"/>
          <a:chExt cx="0" cy="0"/>
        </a:xfrm>
      </p:grpSpPr>
      <p:pic>
        <p:nvPicPr>
          <p:cNvPr id="110" name="Google Shape;110;p3"/>
          <p:cNvPicPr preferRelativeResize="0"/>
          <p:nvPr/>
        </p:nvPicPr>
        <p:blipFill rotWithShape="1">
          <a:blip r:embed="rId3">
            <a:alphaModFix/>
          </a:blip>
          <a:srcRect b="0" l="29162" r="29162" t="0"/>
          <a:stretch/>
        </p:blipFill>
        <p:spPr>
          <a:xfrm>
            <a:off x="14050219" y="412949"/>
            <a:ext cx="3209081" cy="5130253"/>
          </a:xfrm>
          <a:prstGeom prst="rect">
            <a:avLst/>
          </a:prstGeom>
          <a:noFill/>
          <a:ln>
            <a:noFill/>
          </a:ln>
        </p:spPr>
      </p:pic>
      <p:sp>
        <p:nvSpPr>
          <p:cNvPr id="111" name="Google Shape;111;p3"/>
          <p:cNvSpPr/>
          <p:nvPr/>
        </p:nvSpPr>
        <p:spPr>
          <a:xfrm>
            <a:off x="2815396" y="937128"/>
            <a:ext cx="12657209" cy="8412745"/>
          </a:xfrm>
          <a:custGeom>
            <a:rect b="b" l="l" r="r" t="t"/>
            <a:pathLst>
              <a:path extrusionOk="0" h="8412745" w="12657209">
                <a:moveTo>
                  <a:pt x="0" y="0"/>
                </a:moveTo>
                <a:lnTo>
                  <a:pt x="12657208" y="0"/>
                </a:lnTo>
                <a:lnTo>
                  <a:pt x="12657208" y="8412744"/>
                </a:lnTo>
                <a:lnTo>
                  <a:pt x="0" y="8412744"/>
                </a:lnTo>
                <a:lnTo>
                  <a:pt x="0" y="0"/>
                </a:lnTo>
                <a:close/>
              </a:path>
            </a:pathLst>
          </a:custGeom>
          <a:blipFill rotWithShape="1">
            <a:blip r:embed="rId4">
              <a:alphaModFix/>
            </a:blip>
            <a:stretch>
              <a:fillRect b="0" l="0" r="0" t="0"/>
            </a:stretch>
          </a:blipFill>
          <a:ln>
            <a:noFill/>
          </a:ln>
        </p:spPr>
      </p:sp>
      <p:sp>
        <p:nvSpPr>
          <p:cNvPr id="112" name="Google Shape;112;p3"/>
          <p:cNvSpPr/>
          <p:nvPr/>
        </p:nvSpPr>
        <p:spPr>
          <a:xfrm>
            <a:off x="15724243" y="5793119"/>
            <a:ext cx="207911" cy="207911"/>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3"/>
          <p:cNvSpPr/>
          <p:nvPr/>
        </p:nvSpPr>
        <p:spPr>
          <a:xfrm>
            <a:off x="15724243" y="6459300"/>
            <a:ext cx="207911" cy="207911"/>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3"/>
          <p:cNvSpPr/>
          <p:nvPr/>
        </p:nvSpPr>
        <p:spPr>
          <a:xfrm>
            <a:off x="15724243" y="7124412"/>
            <a:ext cx="207911" cy="207911"/>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3"/>
          <p:cNvSpPr/>
          <p:nvPr/>
        </p:nvSpPr>
        <p:spPr>
          <a:xfrm>
            <a:off x="15724243" y="7789523"/>
            <a:ext cx="207911" cy="207911"/>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3"/>
          <p:cNvSpPr/>
          <p:nvPr/>
        </p:nvSpPr>
        <p:spPr>
          <a:xfrm rot="10800000">
            <a:off x="11304517" y="558237"/>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3"/>
          <p:cNvSpPr/>
          <p:nvPr/>
        </p:nvSpPr>
        <p:spPr>
          <a:xfrm rot="10800000">
            <a:off x="1981063" y="7645260"/>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21" name="Shape 121"/>
        <p:cNvGrpSpPr/>
        <p:nvPr/>
      </p:nvGrpSpPr>
      <p:grpSpPr>
        <a:xfrm>
          <a:off x="0" y="0"/>
          <a:ext cx="0" cy="0"/>
          <a:chOff x="0" y="0"/>
          <a:chExt cx="0" cy="0"/>
        </a:xfrm>
      </p:grpSpPr>
      <p:grpSp>
        <p:nvGrpSpPr>
          <p:cNvPr id="122" name="Google Shape;122;p6"/>
          <p:cNvGrpSpPr/>
          <p:nvPr/>
        </p:nvGrpSpPr>
        <p:grpSpPr>
          <a:xfrm>
            <a:off x="9911008" y="868888"/>
            <a:ext cx="6272254" cy="7285083"/>
            <a:chOff x="0" y="0"/>
            <a:chExt cx="5466080" cy="6348730"/>
          </a:xfrm>
        </p:grpSpPr>
        <p:sp>
          <p:nvSpPr>
            <p:cNvPr id="123" name="Google Shape;123;p6"/>
            <p:cNvSpPr/>
            <p:nvPr/>
          </p:nvSpPr>
          <p:spPr>
            <a:xfrm>
              <a:off x="0" y="0"/>
              <a:ext cx="5439410" cy="6348730"/>
            </a:xfrm>
            <a:custGeom>
              <a:rect b="b" l="l" r="r" t="t"/>
              <a:pathLst>
                <a:path extrusionOk="0" h="6348730" w="5439410">
                  <a:moveTo>
                    <a:pt x="5419090" y="0"/>
                  </a:moveTo>
                  <a:lnTo>
                    <a:pt x="19050" y="0"/>
                  </a:lnTo>
                  <a:cubicBezTo>
                    <a:pt x="8890" y="0"/>
                    <a:pt x="0" y="8890"/>
                    <a:pt x="0" y="20320"/>
                  </a:cubicBezTo>
                  <a:lnTo>
                    <a:pt x="0" y="6329680"/>
                  </a:lnTo>
                  <a:cubicBezTo>
                    <a:pt x="0" y="6339840"/>
                    <a:pt x="8890" y="6348730"/>
                    <a:pt x="19050" y="6348730"/>
                  </a:cubicBezTo>
                  <a:lnTo>
                    <a:pt x="5419090" y="6348730"/>
                  </a:lnTo>
                  <a:cubicBezTo>
                    <a:pt x="5429250" y="6348730"/>
                    <a:pt x="5438140" y="6339840"/>
                    <a:pt x="5438140" y="6329680"/>
                  </a:cubicBezTo>
                  <a:lnTo>
                    <a:pt x="5438140" y="20320"/>
                  </a:lnTo>
                  <a:cubicBezTo>
                    <a:pt x="5439410" y="8890"/>
                    <a:pt x="5430520" y="0"/>
                    <a:pt x="5419090" y="0"/>
                  </a:cubicBezTo>
                  <a:close/>
                  <a:moveTo>
                    <a:pt x="5137150" y="314960"/>
                  </a:moveTo>
                  <a:lnTo>
                    <a:pt x="5137150" y="4970780"/>
                  </a:lnTo>
                  <a:cubicBezTo>
                    <a:pt x="5137150" y="4980940"/>
                    <a:pt x="5128260" y="4989830"/>
                    <a:pt x="5118100" y="4989830"/>
                  </a:cubicBezTo>
                  <a:lnTo>
                    <a:pt x="266700" y="4989830"/>
                  </a:lnTo>
                  <a:cubicBezTo>
                    <a:pt x="256540" y="4989830"/>
                    <a:pt x="247650" y="4980940"/>
                    <a:pt x="247650" y="4970780"/>
                  </a:cubicBezTo>
                  <a:lnTo>
                    <a:pt x="247650" y="314960"/>
                  </a:lnTo>
                  <a:cubicBezTo>
                    <a:pt x="247650" y="304800"/>
                    <a:pt x="256540" y="295910"/>
                    <a:pt x="266700" y="295910"/>
                  </a:cubicBezTo>
                  <a:lnTo>
                    <a:pt x="5118100" y="295910"/>
                  </a:lnTo>
                  <a:cubicBezTo>
                    <a:pt x="5129530" y="294640"/>
                    <a:pt x="5137150" y="303530"/>
                    <a:pt x="5137150" y="314960"/>
                  </a:cubicBezTo>
                  <a:close/>
                </a:path>
              </a:pathLst>
            </a:custGeom>
            <a:solidFill>
              <a:srgbClr val="F2F1E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6"/>
            <p:cNvSpPr/>
            <p:nvPr/>
          </p:nvSpPr>
          <p:spPr>
            <a:xfrm>
              <a:off x="247650" y="294640"/>
              <a:ext cx="4889500" cy="4693920"/>
            </a:xfrm>
            <a:custGeom>
              <a:rect b="b" l="l" r="r" t="t"/>
              <a:pathLst>
                <a:path extrusionOk="0" h="4693920" w="4889500">
                  <a:moveTo>
                    <a:pt x="4870450" y="0"/>
                  </a:moveTo>
                  <a:lnTo>
                    <a:pt x="19050" y="0"/>
                  </a:lnTo>
                  <a:cubicBezTo>
                    <a:pt x="8890" y="0"/>
                    <a:pt x="0" y="8890"/>
                    <a:pt x="0" y="19050"/>
                  </a:cubicBezTo>
                  <a:lnTo>
                    <a:pt x="0" y="4674870"/>
                  </a:lnTo>
                  <a:cubicBezTo>
                    <a:pt x="0" y="4686300"/>
                    <a:pt x="8890" y="4693920"/>
                    <a:pt x="19050" y="4693920"/>
                  </a:cubicBezTo>
                  <a:lnTo>
                    <a:pt x="4870450" y="4693920"/>
                  </a:lnTo>
                  <a:cubicBezTo>
                    <a:pt x="4880610" y="4693920"/>
                    <a:pt x="4889500" y="4685030"/>
                    <a:pt x="4889500" y="4674870"/>
                  </a:cubicBezTo>
                  <a:lnTo>
                    <a:pt x="4889500" y="20320"/>
                  </a:lnTo>
                  <a:cubicBezTo>
                    <a:pt x="4889500" y="8890"/>
                    <a:pt x="4881880" y="0"/>
                    <a:pt x="4870450" y="0"/>
                  </a:cubicBezTo>
                  <a:close/>
                </a:path>
              </a:pathLst>
            </a:custGeom>
            <a:blipFill rotWithShape="1">
              <a:blip r:embed="rId3">
                <a:alphaModFix/>
              </a:blip>
              <a:stretch>
                <a:fillRect b="0" l="-45998" r="-45998" t="0"/>
              </a:stretch>
            </a:blip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6"/>
            <p:cNvSpPr/>
            <p:nvPr/>
          </p:nvSpPr>
          <p:spPr>
            <a:xfrm>
              <a:off x="1270" y="6350"/>
              <a:ext cx="5457190" cy="6342380"/>
            </a:xfrm>
            <a:custGeom>
              <a:rect b="b" l="l" r="r" t="t"/>
              <a:pathLst>
                <a:path extrusionOk="0" h="6342380" w="5457190">
                  <a:moveTo>
                    <a:pt x="5137150" y="302260"/>
                  </a:moveTo>
                  <a:cubicBezTo>
                    <a:pt x="5137150" y="302260"/>
                    <a:pt x="5133340" y="290830"/>
                    <a:pt x="5119370" y="289560"/>
                  </a:cubicBezTo>
                  <a:lnTo>
                    <a:pt x="248920" y="289560"/>
                  </a:lnTo>
                  <a:cubicBezTo>
                    <a:pt x="240030" y="289560"/>
                    <a:pt x="228600" y="293370"/>
                    <a:pt x="228600" y="303530"/>
                  </a:cubicBezTo>
                  <a:lnTo>
                    <a:pt x="232410" y="312420"/>
                  </a:lnTo>
                  <a:cubicBezTo>
                    <a:pt x="236220" y="307340"/>
                    <a:pt x="242570" y="304800"/>
                    <a:pt x="248920" y="304800"/>
                  </a:cubicBezTo>
                  <a:lnTo>
                    <a:pt x="5123180" y="304800"/>
                  </a:lnTo>
                  <a:lnTo>
                    <a:pt x="5123180" y="4966970"/>
                  </a:lnTo>
                  <a:cubicBezTo>
                    <a:pt x="5123180" y="4973320"/>
                    <a:pt x="5120640" y="4979670"/>
                    <a:pt x="5115560" y="4983480"/>
                  </a:cubicBezTo>
                  <a:lnTo>
                    <a:pt x="5120640" y="4983480"/>
                  </a:lnTo>
                  <a:cubicBezTo>
                    <a:pt x="5129530" y="4983480"/>
                    <a:pt x="5137150" y="4975860"/>
                    <a:pt x="5137150" y="4966970"/>
                  </a:cubicBezTo>
                  <a:lnTo>
                    <a:pt x="5137150" y="302260"/>
                  </a:lnTo>
                  <a:close/>
                  <a:moveTo>
                    <a:pt x="5438140" y="6324600"/>
                  </a:moveTo>
                  <a:lnTo>
                    <a:pt x="20320" y="6324600"/>
                  </a:lnTo>
                  <a:lnTo>
                    <a:pt x="20320" y="12700"/>
                  </a:lnTo>
                  <a:lnTo>
                    <a:pt x="6350" y="0"/>
                  </a:lnTo>
                  <a:lnTo>
                    <a:pt x="5080" y="0"/>
                  </a:lnTo>
                  <a:cubicBezTo>
                    <a:pt x="2540" y="3810"/>
                    <a:pt x="0" y="7620"/>
                    <a:pt x="0" y="12700"/>
                  </a:cubicBezTo>
                  <a:lnTo>
                    <a:pt x="0" y="6323330"/>
                  </a:lnTo>
                  <a:cubicBezTo>
                    <a:pt x="0" y="6334760"/>
                    <a:pt x="8890" y="6342380"/>
                    <a:pt x="19050" y="6342380"/>
                  </a:cubicBezTo>
                  <a:lnTo>
                    <a:pt x="5444490" y="6342380"/>
                  </a:lnTo>
                  <a:cubicBezTo>
                    <a:pt x="5449570" y="6342380"/>
                    <a:pt x="5453380" y="6341110"/>
                    <a:pt x="5457190" y="6337300"/>
                  </a:cubicBezTo>
                  <a:lnTo>
                    <a:pt x="5438140" y="6324600"/>
                  </a:lnTo>
                  <a:close/>
                </a:path>
              </a:pathLst>
            </a:custGeom>
            <a:solidFill>
              <a:srgbClr val="3C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6"/>
            <p:cNvSpPr/>
            <p:nvPr/>
          </p:nvSpPr>
          <p:spPr>
            <a:xfrm>
              <a:off x="7620" y="0"/>
              <a:ext cx="5458460" cy="6344920"/>
            </a:xfrm>
            <a:custGeom>
              <a:rect b="b" l="l" r="r" t="t"/>
              <a:pathLst>
                <a:path extrusionOk="0" h="6344920" w="5458460">
                  <a:moveTo>
                    <a:pt x="5125720" y="4987290"/>
                  </a:moveTo>
                  <a:cubicBezTo>
                    <a:pt x="5121910" y="4992370"/>
                    <a:pt x="5116830" y="4994910"/>
                    <a:pt x="5110480" y="4994910"/>
                  </a:cubicBezTo>
                  <a:lnTo>
                    <a:pt x="243840" y="4994910"/>
                  </a:lnTo>
                  <a:cubicBezTo>
                    <a:pt x="237490" y="4994910"/>
                    <a:pt x="231140" y="4992370"/>
                    <a:pt x="227330" y="4986020"/>
                  </a:cubicBezTo>
                  <a:cubicBezTo>
                    <a:pt x="222250" y="4982210"/>
                    <a:pt x="219710" y="4977130"/>
                    <a:pt x="219710" y="4970780"/>
                  </a:cubicBezTo>
                  <a:lnTo>
                    <a:pt x="219710" y="314960"/>
                  </a:lnTo>
                  <a:cubicBezTo>
                    <a:pt x="219710" y="309880"/>
                    <a:pt x="222250" y="304800"/>
                    <a:pt x="226060" y="300990"/>
                  </a:cubicBezTo>
                  <a:lnTo>
                    <a:pt x="240030" y="311150"/>
                  </a:lnTo>
                  <a:lnTo>
                    <a:pt x="240030" y="4975860"/>
                  </a:lnTo>
                  <a:lnTo>
                    <a:pt x="5110480" y="4975860"/>
                  </a:lnTo>
                  <a:cubicBezTo>
                    <a:pt x="5113020" y="4975860"/>
                    <a:pt x="5115560" y="4974590"/>
                    <a:pt x="5116830" y="4974590"/>
                  </a:cubicBezTo>
                  <a:lnTo>
                    <a:pt x="5125720" y="4987290"/>
                  </a:lnTo>
                  <a:close/>
                  <a:moveTo>
                    <a:pt x="5458460" y="19050"/>
                  </a:moveTo>
                  <a:lnTo>
                    <a:pt x="5458460" y="6330950"/>
                  </a:lnTo>
                  <a:cubicBezTo>
                    <a:pt x="5458460" y="6336030"/>
                    <a:pt x="5455920" y="6341110"/>
                    <a:pt x="5450840" y="6344920"/>
                  </a:cubicBezTo>
                  <a:lnTo>
                    <a:pt x="5429250" y="6329680"/>
                  </a:lnTo>
                  <a:lnTo>
                    <a:pt x="5429250" y="20320"/>
                  </a:lnTo>
                  <a:lnTo>
                    <a:pt x="13970" y="20320"/>
                  </a:lnTo>
                  <a:lnTo>
                    <a:pt x="0" y="7620"/>
                  </a:lnTo>
                  <a:cubicBezTo>
                    <a:pt x="3810" y="2540"/>
                    <a:pt x="8890" y="0"/>
                    <a:pt x="15240" y="0"/>
                  </a:cubicBezTo>
                  <a:lnTo>
                    <a:pt x="5439410" y="0"/>
                  </a:lnTo>
                  <a:cubicBezTo>
                    <a:pt x="5449570" y="0"/>
                    <a:pt x="5458460" y="8890"/>
                    <a:pt x="5458460" y="19050"/>
                  </a:cubicBezTo>
                  <a:close/>
                  <a:moveTo>
                    <a:pt x="5455920" y="30480"/>
                  </a:moveTo>
                  <a:cubicBezTo>
                    <a:pt x="5453380" y="26670"/>
                    <a:pt x="5450840" y="24130"/>
                    <a:pt x="5447030" y="21590"/>
                  </a:cubicBezTo>
                  <a:lnTo>
                    <a:pt x="5455920" y="30480"/>
                  </a:lnTo>
                  <a:close/>
                </a:path>
              </a:pathLst>
            </a:cu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7" name="Google Shape;127;p6"/>
          <p:cNvSpPr/>
          <p:nvPr/>
        </p:nvSpPr>
        <p:spPr>
          <a:xfrm rot="10800000">
            <a:off x="15872611" y="7194882"/>
            <a:ext cx="1117569" cy="1117569"/>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6"/>
          <p:cNvSpPr/>
          <p:nvPr/>
        </p:nvSpPr>
        <p:spPr>
          <a:xfrm rot="10800000">
            <a:off x="9144000" y="1458676"/>
            <a:ext cx="957121" cy="957121"/>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6"/>
          <p:cNvSpPr txBox="1"/>
          <p:nvPr/>
        </p:nvSpPr>
        <p:spPr>
          <a:xfrm>
            <a:off x="1560357" y="1589068"/>
            <a:ext cx="6627600" cy="76950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METHODS</a:t>
            </a:r>
            <a:endParaRPr/>
          </a:p>
        </p:txBody>
      </p:sp>
      <p:sp>
        <p:nvSpPr>
          <p:cNvPr id="130" name="Google Shape;130;p6"/>
          <p:cNvSpPr txBox="1"/>
          <p:nvPr/>
        </p:nvSpPr>
        <p:spPr>
          <a:xfrm>
            <a:off x="1560357" y="1168022"/>
            <a:ext cx="36273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CAE3ED"/>
                </a:solidFill>
                <a:latin typeface="Open Sans"/>
                <a:ea typeface="Open Sans"/>
                <a:cs typeface="Open Sans"/>
                <a:sym typeface="Open Sans"/>
              </a:rPr>
              <a:t>GHG INVENTORY</a:t>
            </a:r>
            <a:endParaRPr/>
          </a:p>
        </p:txBody>
      </p:sp>
      <p:sp>
        <p:nvSpPr>
          <p:cNvPr id="131" name="Google Shape;131;p6"/>
          <p:cNvSpPr txBox="1"/>
          <p:nvPr/>
        </p:nvSpPr>
        <p:spPr>
          <a:xfrm>
            <a:off x="1529603" y="2928918"/>
            <a:ext cx="7614300" cy="6379200"/>
          </a:xfrm>
          <a:prstGeom prst="rect">
            <a:avLst/>
          </a:prstGeom>
          <a:noFill/>
          <a:ln>
            <a:noFill/>
          </a:ln>
        </p:spPr>
        <p:txBody>
          <a:bodyPr anchorCtr="0" anchor="t" bIns="0" lIns="0" spcFirstLastPara="1" rIns="0" wrap="square" tIns="0">
            <a:spAutoFit/>
          </a:bodyPr>
          <a:lstStyle/>
          <a:p>
            <a:pPr indent="-280669" lvl="1" marL="561341" marR="0" rtl="0" algn="l">
              <a:lnSpc>
                <a:spcPct val="166000"/>
              </a:lnSpc>
              <a:spcBef>
                <a:spcPts val="0"/>
              </a:spcBef>
              <a:spcAft>
                <a:spcPts val="0"/>
              </a:spcAft>
              <a:buClr>
                <a:srgbClr val="FFFFFF"/>
              </a:buClr>
              <a:buSzPts val="2600"/>
              <a:buFont typeface="Open Sans"/>
              <a:buAutoNum type="arabicPeriod"/>
            </a:pPr>
            <a:r>
              <a:rPr b="0" i="0" lang="en-US" sz="2600" u="none" cap="none" strike="noStrike">
                <a:solidFill>
                  <a:srgbClr val="FFFFFF"/>
                </a:solidFill>
                <a:latin typeface="Open Sans"/>
                <a:ea typeface="Open Sans"/>
                <a:cs typeface="Open Sans"/>
                <a:sym typeface="Open Sans"/>
              </a:rPr>
              <a:t>Retrieve energy-use data for most recent complete year from the U.S. Energy Information Administration</a:t>
            </a:r>
            <a:endParaRPr/>
          </a:p>
          <a:p>
            <a:pPr indent="-374227" lvl="2" marL="1122681" marR="0" rtl="0" algn="l">
              <a:lnSpc>
                <a:spcPct val="166000"/>
              </a:lnSpc>
              <a:spcBef>
                <a:spcPts val="0"/>
              </a:spcBef>
              <a:spcAft>
                <a:spcPts val="0"/>
              </a:spcAft>
              <a:buClr>
                <a:srgbClr val="FFFFFF"/>
              </a:buClr>
              <a:buSzPts val="2600"/>
              <a:buFont typeface="Open Sans"/>
              <a:buAutoNum type="alphaLcPeriod"/>
            </a:pPr>
            <a:r>
              <a:rPr b="0" i="0" lang="en-US" sz="2600" u="none" cap="none" strike="noStrike">
                <a:solidFill>
                  <a:srgbClr val="FFFFFF"/>
                </a:solidFill>
                <a:latin typeface="Open Sans"/>
                <a:ea typeface="Open Sans"/>
                <a:cs typeface="Open Sans"/>
                <a:sym typeface="Open Sans"/>
              </a:rPr>
              <a:t> electricity, transportation, and natural gas sectors separately analyzed</a:t>
            </a:r>
            <a:endParaRPr/>
          </a:p>
          <a:p>
            <a:pPr indent="-280669" lvl="1" marL="561341" marR="0" rtl="0" algn="l">
              <a:lnSpc>
                <a:spcPct val="166000"/>
              </a:lnSpc>
              <a:spcBef>
                <a:spcPts val="0"/>
              </a:spcBef>
              <a:spcAft>
                <a:spcPts val="0"/>
              </a:spcAft>
              <a:buClr>
                <a:srgbClr val="FFFFFF"/>
              </a:buClr>
              <a:buSzPts val="2600"/>
              <a:buFont typeface="Open Sans"/>
              <a:buAutoNum type="arabicPeriod"/>
            </a:pPr>
            <a:r>
              <a:rPr b="0" i="0" lang="en-US" sz="2600" u="none" cap="none" strike="noStrike">
                <a:solidFill>
                  <a:srgbClr val="FFFFFF"/>
                </a:solidFill>
                <a:latin typeface="Open Sans"/>
                <a:ea typeface="Open Sans"/>
                <a:cs typeface="Open Sans"/>
                <a:sym typeface="Open Sans"/>
              </a:rPr>
              <a:t>Multiply consumption volume by associated emissions factor sourced from the U.S. Environmental Protection Agency</a:t>
            </a:r>
            <a:endParaRPr/>
          </a:p>
          <a:p>
            <a:pPr indent="-374227" lvl="2" marL="1122681" marR="0" rtl="0" algn="l">
              <a:lnSpc>
                <a:spcPct val="166000"/>
              </a:lnSpc>
              <a:spcBef>
                <a:spcPts val="0"/>
              </a:spcBef>
              <a:spcAft>
                <a:spcPts val="0"/>
              </a:spcAft>
              <a:buClr>
                <a:srgbClr val="FFFFFF"/>
              </a:buClr>
              <a:buSzPts val="2600"/>
              <a:buFont typeface="Open Sans"/>
              <a:buAutoNum type="alphaLcPeriod"/>
            </a:pPr>
            <a:r>
              <a:rPr b="0" i="0" lang="en-US" sz="2600" u="none" cap="none" strike="noStrike">
                <a:solidFill>
                  <a:srgbClr val="FFFFFF"/>
                </a:solidFill>
                <a:latin typeface="Open Sans"/>
                <a:ea typeface="Open Sans"/>
                <a:cs typeface="Open Sans"/>
                <a:sym typeface="Open Sans"/>
              </a:rPr>
              <a:t>convert to MMT for equivalent </a:t>
            </a:r>
            <a:r>
              <a:rPr lang="en-US" sz="2600">
                <a:solidFill>
                  <a:srgbClr val="FFFFFF"/>
                </a:solidFill>
                <a:latin typeface="Open Sans"/>
                <a:ea typeface="Open Sans"/>
                <a:cs typeface="Open Sans"/>
                <a:sym typeface="Open Sans"/>
              </a:rPr>
              <a:t>comparison</a:t>
            </a:r>
            <a:endParaRPr/>
          </a:p>
        </p:txBody>
      </p:sp>
      <p:sp>
        <p:nvSpPr>
          <p:cNvPr id="132" name="Google Shape;132;p6"/>
          <p:cNvSpPr txBox="1"/>
          <p:nvPr/>
        </p:nvSpPr>
        <p:spPr>
          <a:xfrm>
            <a:off x="12810606" y="9229725"/>
            <a:ext cx="4448694"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0" i="0" lang="en-US" sz="1599" u="none" cap="none" strike="noStrike">
                <a:solidFill>
                  <a:srgbClr val="FFFFFF"/>
                </a:solidFill>
                <a:latin typeface="Open Sans"/>
                <a:ea typeface="Open Sans"/>
                <a:cs typeface="Open Sans"/>
                <a:sym typeface="Open Sans"/>
              </a:rPr>
              <a:t>(Hawai’i State Energy Office (a), n.d.) [Photo]</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36" name="Shape 136"/>
        <p:cNvGrpSpPr/>
        <p:nvPr/>
      </p:nvGrpSpPr>
      <p:grpSpPr>
        <a:xfrm>
          <a:off x="0" y="0"/>
          <a:ext cx="0" cy="0"/>
          <a:chOff x="0" y="0"/>
          <a:chExt cx="0" cy="0"/>
        </a:xfrm>
      </p:grpSpPr>
      <p:sp>
        <p:nvSpPr>
          <p:cNvPr id="137" name="Google Shape;137;p7"/>
          <p:cNvSpPr/>
          <p:nvPr/>
        </p:nvSpPr>
        <p:spPr>
          <a:xfrm rot="10800000">
            <a:off x="16169829" y="7560552"/>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7"/>
          <p:cNvSpPr/>
          <p:nvPr/>
        </p:nvSpPr>
        <p:spPr>
          <a:xfrm rot="10800000">
            <a:off x="983849" y="3273406"/>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7"/>
          <p:cNvSpPr/>
          <p:nvPr/>
        </p:nvSpPr>
        <p:spPr>
          <a:xfrm>
            <a:off x="1600181" y="4129068"/>
            <a:ext cx="15087639" cy="3771910"/>
          </a:xfrm>
          <a:custGeom>
            <a:rect b="b" l="l" r="r" t="t"/>
            <a:pathLst>
              <a:path extrusionOk="0" h="3771910" w="15087639">
                <a:moveTo>
                  <a:pt x="0" y="0"/>
                </a:moveTo>
                <a:lnTo>
                  <a:pt x="15087638" y="0"/>
                </a:lnTo>
                <a:lnTo>
                  <a:pt x="15087638" y="3771910"/>
                </a:lnTo>
                <a:lnTo>
                  <a:pt x="0" y="3771910"/>
                </a:lnTo>
                <a:lnTo>
                  <a:pt x="0" y="0"/>
                </a:lnTo>
                <a:close/>
              </a:path>
            </a:pathLst>
          </a:custGeom>
          <a:blipFill rotWithShape="1">
            <a:blip r:embed="rId3">
              <a:alphaModFix/>
            </a:blip>
            <a:stretch>
              <a:fillRect b="0" l="0" r="0" t="0"/>
            </a:stretch>
          </a:blipFill>
          <a:ln>
            <a:noFill/>
          </a:ln>
        </p:spPr>
      </p:sp>
      <p:sp>
        <p:nvSpPr>
          <p:cNvPr id="140" name="Google Shape;140;p7"/>
          <p:cNvSpPr txBox="1"/>
          <p:nvPr/>
        </p:nvSpPr>
        <p:spPr>
          <a:xfrm>
            <a:off x="1560357" y="2808268"/>
            <a:ext cx="6627462" cy="84455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FFFFFF"/>
                </a:solidFill>
                <a:latin typeface="Montserrat Black"/>
                <a:ea typeface="Montserrat Black"/>
                <a:cs typeface="Montserrat Black"/>
                <a:sym typeface="Montserrat Black"/>
              </a:rPr>
              <a:t>METHODS</a:t>
            </a:r>
            <a:endParaRPr/>
          </a:p>
        </p:txBody>
      </p:sp>
      <p:sp>
        <p:nvSpPr>
          <p:cNvPr id="141" name="Google Shape;141;p7"/>
          <p:cNvSpPr txBox="1"/>
          <p:nvPr/>
        </p:nvSpPr>
        <p:spPr>
          <a:xfrm>
            <a:off x="1560357" y="2387222"/>
            <a:ext cx="3627300" cy="24600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lang="en-US" sz="1599">
                <a:solidFill>
                  <a:srgbClr val="CAE3ED"/>
                </a:solidFill>
                <a:latin typeface="Open Sans"/>
                <a:ea typeface="Open Sans"/>
                <a:cs typeface="Open Sans"/>
                <a:sym typeface="Open Sans"/>
              </a:rPr>
              <a:t>SAMPLE </a:t>
            </a:r>
            <a:r>
              <a:rPr b="0" i="0" lang="en-US" sz="1599" u="none" cap="none" strike="noStrike">
                <a:solidFill>
                  <a:srgbClr val="CAE3ED"/>
                </a:solidFill>
                <a:latin typeface="Open Sans"/>
                <a:ea typeface="Open Sans"/>
                <a:cs typeface="Open Sans"/>
                <a:sym typeface="Open Sans"/>
              </a:rPr>
              <a:t>CALCULATION</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45" name="Shape 145"/>
        <p:cNvGrpSpPr/>
        <p:nvPr/>
      </p:nvGrpSpPr>
      <p:grpSpPr>
        <a:xfrm>
          <a:off x="0" y="0"/>
          <a:ext cx="0" cy="0"/>
          <a:chOff x="0" y="0"/>
          <a:chExt cx="0" cy="0"/>
        </a:xfrm>
      </p:grpSpPr>
      <p:pic>
        <p:nvPicPr>
          <p:cNvPr descr="Free Images : transport, vehicle, machine, industry, manufacturing ..." id="146" name="Google Shape;146;p8"/>
          <p:cNvPicPr preferRelativeResize="0"/>
          <p:nvPr/>
        </p:nvPicPr>
        <p:blipFill rotWithShape="1">
          <a:blip r:embed="rId3">
            <a:alphaModFix/>
          </a:blip>
          <a:srcRect b="0" l="19065" r="16934" t="0"/>
          <a:stretch/>
        </p:blipFill>
        <p:spPr>
          <a:xfrm>
            <a:off x="1232850" y="680750"/>
            <a:ext cx="9191537" cy="9522877"/>
          </a:xfrm>
          <a:prstGeom prst="rect">
            <a:avLst/>
          </a:prstGeom>
          <a:noFill/>
          <a:ln>
            <a:noFill/>
          </a:ln>
        </p:spPr>
      </p:pic>
      <p:sp>
        <p:nvSpPr>
          <p:cNvPr id="147" name="Google Shape;147;p8"/>
          <p:cNvSpPr/>
          <p:nvPr/>
        </p:nvSpPr>
        <p:spPr>
          <a:xfrm>
            <a:off x="9833989" y="1869914"/>
            <a:ext cx="8454011" cy="7144536"/>
          </a:xfrm>
          <a:custGeom>
            <a:rect b="b" l="l" r="r" t="t"/>
            <a:pathLst>
              <a:path extrusionOk="0" h="2606346" w="3084046">
                <a:moveTo>
                  <a:pt x="0" y="0"/>
                </a:moveTo>
                <a:lnTo>
                  <a:pt x="3084046" y="0"/>
                </a:lnTo>
                <a:lnTo>
                  <a:pt x="3084046" y="2606346"/>
                </a:lnTo>
                <a:lnTo>
                  <a:pt x="0" y="2606346"/>
                </a:lnTo>
                <a:close/>
              </a:path>
            </a:pathLst>
          </a:custGeom>
          <a:solidFill>
            <a:srgbClr val="C0E0EB">
              <a:alpha val="94901"/>
            </a:srgbClr>
          </a:solidFill>
          <a:ln>
            <a:noFill/>
          </a:ln>
        </p:spPr>
      </p:sp>
      <p:sp>
        <p:nvSpPr>
          <p:cNvPr id="148" name="Google Shape;148;p8"/>
          <p:cNvSpPr txBox="1"/>
          <p:nvPr/>
        </p:nvSpPr>
        <p:spPr>
          <a:xfrm>
            <a:off x="11100812" y="2588348"/>
            <a:ext cx="5181917" cy="84455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172E08"/>
                </a:solidFill>
                <a:latin typeface="Montserrat Black"/>
                <a:ea typeface="Montserrat Black"/>
                <a:cs typeface="Montserrat Black"/>
                <a:sym typeface="Montserrat Black"/>
              </a:rPr>
              <a:t>NATURAL GAS</a:t>
            </a:r>
            <a:endParaRPr/>
          </a:p>
        </p:txBody>
      </p:sp>
      <p:sp>
        <p:nvSpPr>
          <p:cNvPr id="149" name="Google Shape;149;p8"/>
          <p:cNvSpPr txBox="1"/>
          <p:nvPr/>
        </p:nvSpPr>
        <p:spPr>
          <a:xfrm>
            <a:off x="11100812" y="2167596"/>
            <a:ext cx="3627261"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1" i="0" lang="en-US" sz="1599" u="none" cap="none" strike="noStrike">
                <a:solidFill>
                  <a:srgbClr val="172E08"/>
                </a:solidFill>
                <a:latin typeface="Open Sans"/>
                <a:ea typeface="Open Sans"/>
                <a:cs typeface="Open Sans"/>
                <a:sym typeface="Open Sans"/>
              </a:rPr>
              <a:t>ENERGY SECTORS</a:t>
            </a:r>
            <a:endParaRPr/>
          </a:p>
        </p:txBody>
      </p:sp>
      <p:sp>
        <p:nvSpPr>
          <p:cNvPr id="150" name="Google Shape;150;p8"/>
          <p:cNvSpPr txBox="1"/>
          <p:nvPr/>
        </p:nvSpPr>
        <p:spPr>
          <a:xfrm>
            <a:off x="11100812" y="3984919"/>
            <a:ext cx="6158400" cy="4322100"/>
          </a:xfrm>
          <a:prstGeom prst="rect">
            <a:avLst/>
          </a:prstGeom>
          <a:noFill/>
          <a:ln>
            <a:noFill/>
          </a:ln>
        </p:spPr>
        <p:txBody>
          <a:bodyPr anchorCtr="0" anchor="t" bIns="0" lIns="0" spcFirstLastPara="1" rIns="0" wrap="square" tIns="0">
            <a:spAutoFit/>
          </a:bodyPr>
          <a:lstStyle/>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Hawaii does not produce any of its own natural gas.</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Very little is used in Hawaii – In 2022 it used the least of all states at nearly 3 billion cubic feet</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Consumption is equivalent to 163,000 metric tons of CO2e (</a:t>
            </a:r>
            <a:r>
              <a:rPr lang="en-US" sz="2600">
                <a:solidFill>
                  <a:srgbClr val="172E08"/>
                </a:solidFill>
                <a:latin typeface="Open Sans"/>
                <a:ea typeface="Open Sans"/>
                <a:cs typeface="Open Sans"/>
                <a:sym typeface="Open Sans"/>
              </a:rPr>
              <a:t>113 kg</a:t>
            </a:r>
            <a:r>
              <a:rPr b="0" i="0" lang="en-US" sz="2600" u="none" cap="none" strike="noStrike">
                <a:solidFill>
                  <a:srgbClr val="172E08"/>
                </a:solidFill>
                <a:latin typeface="Open Sans"/>
                <a:ea typeface="Open Sans"/>
                <a:cs typeface="Open Sans"/>
                <a:sym typeface="Open Sans"/>
              </a:rPr>
              <a:t> per capita)</a:t>
            </a:r>
            <a:endParaRPr/>
          </a:p>
        </p:txBody>
      </p:sp>
      <p:sp>
        <p:nvSpPr>
          <p:cNvPr id="151" name="Google Shape;151;p8"/>
          <p:cNvSpPr/>
          <p:nvPr/>
        </p:nvSpPr>
        <p:spPr>
          <a:xfrm rot="10800000">
            <a:off x="7237682" y="447520"/>
            <a:ext cx="619125" cy="61912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8"/>
          <p:cNvSpPr/>
          <p:nvPr/>
        </p:nvSpPr>
        <p:spPr>
          <a:xfrm rot="10800000">
            <a:off x="407341" y="7339048"/>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56" name="Shape 156"/>
        <p:cNvGrpSpPr/>
        <p:nvPr/>
      </p:nvGrpSpPr>
      <p:grpSpPr>
        <a:xfrm>
          <a:off x="0" y="0"/>
          <a:ext cx="0" cy="0"/>
          <a:chOff x="0" y="0"/>
          <a:chExt cx="0" cy="0"/>
        </a:xfrm>
      </p:grpSpPr>
      <p:pic>
        <p:nvPicPr>
          <p:cNvPr id="157" name="Google Shape;157;p9"/>
          <p:cNvPicPr preferRelativeResize="0"/>
          <p:nvPr/>
        </p:nvPicPr>
        <p:blipFill rotWithShape="1">
          <a:blip r:embed="rId3">
            <a:alphaModFix/>
          </a:blip>
          <a:srcRect b="0" l="7764" r="7765" t="0"/>
          <a:stretch/>
        </p:blipFill>
        <p:spPr>
          <a:xfrm>
            <a:off x="1028700" y="762843"/>
            <a:ext cx="10726645" cy="9524157"/>
          </a:xfrm>
          <a:prstGeom prst="rect">
            <a:avLst/>
          </a:prstGeom>
          <a:noFill/>
          <a:ln>
            <a:noFill/>
          </a:ln>
        </p:spPr>
      </p:pic>
      <p:sp>
        <p:nvSpPr>
          <p:cNvPr id="158" name="Google Shape;158;p9"/>
          <p:cNvSpPr/>
          <p:nvPr/>
        </p:nvSpPr>
        <p:spPr>
          <a:xfrm>
            <a:off x="9833989" y="1184345"/>
            <a:ext cx="8454011" cy="8336113"/>
          </a:xfrm>
          <a:custGeom>
            <a:rect b="b" l="l" r="r" t="t"/>
            <a:pathLst>
              <a:path extrusionOk="0" h="3041037" w="3084046">
                <a:moveTo>
                  <a:pt x="0" y="0"/>
                </a:moveTo>
                <a:lnTo>
                  <a:pt x="3084046" y="0"/>
                </a:lnTo>
                <a:lnTo>
                  <a:pt x="3084046" y="3041037"/>
                </a:lnTo>
                <a:lnTo>
                  <a:pt x="0" y="3041037"/>
                </a:lnTo>
                <a:close/>
              </a:path>
            </a:pathLst>
          </a:custGeom>
          <a:solidFill>
            <a:srgbClr val="C0E0EB">
              <a:alpha val="94901"/>
            </a:srgbClr>
          </a:solidFill>
          <a:ln>
            <a:noFill/>
          </a:ln>
        </p:spPr>
      </p:sp>
      <p:sp>
        <p:nvSpPr>
          <p:cNvPr id="159" name="Google Shape;159;p9"/>
          <p:cNvSpPr/>
          <p:nvPr/>
        </p:nvSpPr>
        <p:spPr>
          <a:xfrm rot="10800000">
            <a:off x="7409709" y="452192"/>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0" name="Google Shape;160;p9"/>
          <p:cNvSpPr/>
          <p:nvPr/>
        </p:nvSpPr>
        <p:spPr>
          <a:xfrm rot="10800000">
            <a:off x="407341" y="7339048"/>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1" name="Google Shape;161;p9"/>
          <p:cNvSpPr txBox="1"/>
          <p:nvPr/>
        </p:nvSpPr>
        <p:spPr>
          <a:xfrm>
            <a:off x="11100812" y="1759898"/>
            <a:ext cx="5625513" cy="84455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172E08"/>
                </a:solidFill>
                <a:latin typeface="Montserrat Black"/>
                <a:ea typeface="Montserrat Black"/>
                <a:cs typeface="Montserrat Black"/>
                <a:sym typeface="Montserrat Black"/>
              </a:rPr>
              <a:t>ELECTRICITY</a:t>
            </a:r>
            <a:endParaRPr/>
          </a:p>
        </p:txBody>
      </p:sp>
      <p:sp>
        <p:nvSpPr>
          <p:cNvPr id="162" name="Google Shape;162;p9"/>
          <p:cNvSpPr txBox="1"/>
          <p:nvPr/>
        </p:nvSpPr>
        <p:spPr>
          <a:xfrm>
            <a:off x="11100812" y="1339146"/>
            <a:ext cx="3937772"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1" i="0" lang="en-US" sz="1599" u="none" cap="none" strike="noStrike">
                <a:solidFill>
                  <a:srgbClr val="172E08"/>
                </a:solidFill>
                <a:latin typeface="Open Sans"/>
                <a:ea typeface="Open Sans"/>
                <a:cs typeface="Open Sans"/>
                <a:sym typeface="Open Sans"/>
              </a:rPr>
              <a:t>ENERGY SECTORS</a:t>
            </a:r>
            <a:endParaRPr/>
          </a:p>
        </p:txBody>
      </p:sp>
      <p:sp>
        <p:nvSpPr>
          <p:cNvPr id="163" name="Google Shape;163;p9"/>
          <p:cNvSpPr txBox="1"/>
          <p:nvPr/>
        </p:nvSpPr>
        <p:spPr>
          <a:xfrm>
            <a:off x="10436075" y="2604450"/>
            <a:ext cx="7602300" cy="7123500"/>
          </a:xfrm>
          <a:prstGeom prst="rect">
            <a:avLst/>
          </a:prstGeom>
          <a:noFill/>
          <a:ln>
            <a:noFill/>
          </a:ln>
        </p:spPr>
        <p:txBody>
          <a:bodyPr anchorCtr="0" anchor="t" bIns="0" lIns="0" spcFirstLastPara="1" rIns="0" wrap="square" tIns="0">
            <a:spAutoFit/>
          </a:bodyPr>
          <a:lstStyle/>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Electricity consumed in the state of Hawaii is generated by electric utilities and non-utility electricity producers, such as IPPs and CPPs</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Consumers also generated some electricity from PV systems in residential and commercial uses, but for this analysis this will be treated as negligible </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The major source of electricity generation comes from imported petroleum </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Since 1990, the use of waste, coal, wind, and geothermal energy became more used in electricity generation</a:t>
            </a:r>
            <a:endParaRPr/>
          </a:p>
          <a:p>
            <a:pPr indent="0" lvl="0" marL="0" marR="0" rtl="0" algn="l">
              <a:lnSpc>
                <a:spcPct val="140000"/>
              </a:lnSpc>
              <a:spcBef>
                <a:spcPts val="0"/>
              </a:spcBef>
              <a:spcAft>
                <a:spcPts val="0"/>
              </a:spcAft>
              <a:buNone/>
            </a:pPr>
            <a:r>
              <a:t/>
            </a:r>
            <a:endParaRPr b="0" i="0" sz="2600" u="none" cap="none" strike="noStrike">
              <a:solidFill>
                <a:srgbClr val="172E08"/>
              </a:solidFill>
              <a:latin typeface="Open Sans"/>
              <a:ea typeface="Open Sans"/>
              <a:cs typeface="Open Sans"/>
              <a:sym typeface="Open Sans"/>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67" name="Shape 167"/>
        <p:cNvGrpSpPr/>
        <p:nvPr/>
      </p:nvGrpSpPr>
      <p:grpSpPr>
        <a:xfrm>
          <a:off x="0" y="0"/>
          <a:ext cx="0" cy="0"/>
          <a:chOff x="0" y="0"/>
          <a:chExt cx="0" cy="0"/>
        </a:xfrm>
      </p:grpSpPr>
      <p:pic>
        <p:nvPicPr>
          <p:cNvPr id="168" name="Google Shape;168;p10"/>
          <p:cNvPicPr preferRelativeResize="0"/>
          <p:nvPr/>
        </p:nvPicPr>
        <p:blipFill rotWithShape="1">
          <a:blip r:embed="rId3">
            <a:alphaModFix/>
          </a:blip>
          <a:srcRect b="0" l="12481" r="12480" t="0"/>
          <a:stretch/>
        </p:blipFill>
        <p:spPr>
          <a:xfrm>
            <a:off x="1028700" y="762843"/>
            <a:ext cx="10726645" cy="9524157"/>
          </a:xfrm>
          <a:prstGeom prst="rect">
            <a:avLst/>
          </a:prstGeom>
          <a:noFill/>
          <a:ln>
            <a:noFill/>
          </a:ln>
        </p:spPr>
      </p:pic>
      <p:sp>
        <p:nvSpPr>
          <p:cNvPr id="169" name="Google Shape;169;p10"/>
          <p:cNvSpPr/>
          <p:nvPr/>
        </p:nvSpPr>
        <p:spPr>
          <a:xfrm>
            <a:off x="9833989" y="1184345"/>
            <a:ext cx="8454011" cy="6731211"/>
          </a:xfrm>
          <a:custGeom>
            <a:rect b="b" l="l" r="r" t="t"/>
            <a:pathLst>
              <a:path extrusionOk="0" h="2455564" w="3084046">
                <a:moveTo>
                  <a:pt x="0" y="0"/>
                </a:moveTo>
                <a:lnTo>
                  <a:pt x="3084046" y="0"/>
                </a:lnTo>
                <a:lnTo>
                  <a:pt x="3084046" y="2455564"/>
                </a:lnTo>
                <a:lnTo>
                  <a:pt x="0" y="2455564"/>
                </a:lnTo>
                <a:close/>
              </a:path>
            </a:pathLst>
          </a:custGeom>
          <a:solidFill>
            <a:srgbClr val="C0E0EB">
              <a:alpha val="94901"/>
            </a:srgbClr>
          </a:solidFill>
          <a:ln>
            <a:noFill/>
          </a:ln>
        </p:spPr>
      </p:sp>
      <p:sp>
        <p:nvSpPr>
          <p:cNvPr id="170" name="Google Shape;170;p10"/>
          <p:cNvSpPr/>
          <p:nvPr/>
        </p:nvSpPr>
        <p:spPr>
          <a:xfrm rot="10800000">
            <a:off x="7409709" y="452192"/>
            <a:ext cx="621302" cy="621302"/>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1" name="Google Shape;171;p10"/>
          <p:cNvSpPr/>
          <p:nvPr/>
        </p:nvSpPr>
        <p:spPr>
          <a:xfrm rot="10800000">
            <a:off x="407341" y="7339048"/>
            <a:ext cx="1153016" cy="1153016"/>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2" name="Google Shape;172;p10"/>
          <p:cNvSpPr txBox="1"/>
          <p:nvPr/>
        </p:nvSpPr>
        <p:spPr>
          <a:xfrm>
            <a:off x="11100812" y="1759898"/>
            <a:ext cx="5625513" cy="1730375"/>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172E08"/>
                </a:solidFill>
                <a:latin typeface="Montserrat Black"/>
                <a:ea typeface="Montserrat Black"/>
                <a:cs typeface="Montserrat Black"/>
                <a:sym typeface="Montserrat Black"/>
              </a:rPr>
              <a:t>ELECTRICITY ANALYSIS</a:t>
            </a:r>
            <a:endParaRPr/>
          </a:p>
        </p:txBody>
      </p:sp>
      <p:sp>
        <p:nvSpPr>
          <p:cNvPr id="173" name="Google Shape;173;p10"/>
          <p:cNvSpPr txBox="1"/>
          <p:nvPr/>
        </p:nvSpPr>
        <p:spPr>
          <a:xfrm>
            <a:off x="11100812" y="1339146"/>
            <a:ext cx="3937772"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1" i="0" lang="en-US" sz="1599" u="none" cap="none" strike="noStrike">
                <a:solidFill>
                  <a:srgbClr val="172E08"/>
                </a:solidFill>
                <a:latin typeface="Open Sans"/>
                <a:ea typeface="Open Sans"/>
                <a:cs typeface="Open Sans"/>
                <a:sym typeface="Open Sans"/>
              </a:rPr>
              <a:t>ENERGY SECTORS</a:t>
            </a:r>
            <a:endParaRPr/>
          </a:p>
        </p:txBody>
      </p:sp>
      <p:sp>
        <p:nvSpPr>
          <p:cNvPr id="174" name="Google Shape;174;p10"/>
          <p:cNvSpPr txBox="1"/>
          <p:nvPr/>
        </p:nvSpPr>
        <p:spPr>
          <a:xfrm>
            <a:off x="11100812" y="3808852"/>
            <a:ext cx="6798300" cy="4322100"/>
          </a:xfrm>
          <a:prstGeom prst="rect">
            <a:avLst/>
          </a:prstGeom>
          <a:noFill/>
          <a:ln>
            <a:noFill/>
          </a:ln>
        </p:spPr>
        <p:txBody>
          <a:bodyPr anchorCtr="0" anchor="t" bIns="0" lIns="0" spcFirstLastPara="1" rIns="0" wrap="square" tIns="0">
            <a:spAutoFit/>
          </a:bodyPr>
          <a:lstStyle/>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In 2021, Hawaii consumed 8.9 million GWH of electricity</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Majority of this at 67% was from petroleum</a:t>
            </a:r>
            <a:endParaRPr/>
          </a:p>
          <a:p>
            <a:pPr indent="-280669" lvl="1" marL="561341" marR="0" rtl="0" algn="l">
              <a:lnSpc>
                <a:spcPct val="140000"/>
              </a:lnSpc>
              <a:spcBef>
                <a:spcPts val="0"/>
              </a:spcBef>
              <a:spcAft>
                <a:spcPts val="0"/>
              </a:spcAft>
              <a:buClr>
                <a:srgbClr val="172E08"/>
              </a:buClr>
              <a:buSzPts val="2600"/>
              <a:buFont typeface="Arial"/>
              <a:buChar char="•"/>
            </a:pPr>
            <a:r>
              <a:rPr b="0" i="0" lang="en-US" sz="2600" u="none" cap="none" strike="noStrike">
                <a:solidFill>
                  <a:srgbClr val="172E08"/>
                </a:solidFill>
                <a:latin typeface="Open Sans"/>
                <a:ea typeface="Open Sans"/>
                <a:cs typeface="Open Sans"/>
                <a:sym typeface="Open Sans"/>
              </a:rPr>
              <a:t>The state’s total carbon footprint for the year of 2021 was calculated as 3.8 million tCO2e </a:t>
            </a:r>
            <a:endParaRPr/>
          </a:p>
          <a:p>
            <a:pPr indent="0" lvl="0" marL="0" marR="0" rtl="0" algn="l">
              <a:lnSpc>
                <a:spcPct val="140000"/>
              </a:lnSpc>
              <a:spcBef>
                <a:spcPts val="0"/>
              </a:spcBef>
              <a:spcAft>
                <a:spcPts val="0"/>
              </a:spcAft>
              <a:buNone/>
            </a:pPr>
            <a:r>
              <a:t/>
            </a:r>
            <a:endParaRPr b="0" i="0" sz="2600" u="none" cap="none" strike="noStrike">
              <a:solidFill>
                <a:srgbClr val="172E08"/>
              </a:solidFill>
              <a:latin typeface="Open Sans"/>
              <a:ea typeface="Open Sans"/>
              <a:cs typeface="Open Sans"/>
              <a:sym typeface="Open Sans"/>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042B39"/>
        </a:solidFill>
      </p:bgPr>
    </p:bg>
    <p:spTree>
      <p:nvGrpSpPr>
        <p:cNvPr id="178" name="Shape 178"/>
        <p:cNvGrpSpPr/>
        <p:nvPr/>
      </p:nvGrpSpPr>
      <p:grpSpPr>
        <a:xfrm>
          <a:off x="0" y="0"/>
          <a:ext cx="0" cy="0"/>
          <a:chOff x="0" y="0"/>
          <a:chExt cx="0" cy="0"/>
        </a:xfrm>
      </p:grpSpPr>
      <p:sp>
        <p:nvSpPr>
          <p:cNvPr id="179" name="Google Shape;179;p11"/>
          <p:cNvSpPr/>
          <p:nvPr/>
        </p:nvSpPr>
        <p:spPr>
          <a:xfrm>
            <a:off x="9834000" y="1869924"/>
            <a:ext cx="8450286" cy="6411611"/>
          </a:xfrm>
          <a:custGeom>
            <a:rect b="b" l="l" r="r" t="t"/>
            <a:pathLst>
              <a:path extrusionOk="0" h="2606346" w="3084046">
                <a:moveTo>
                  <a:pt x="0" y="0"/>
                </a:moveTo>
                <a:lnTo>
                  <a:pt x="3084046" y="0"/>
                </a:lnTo>
                <a:lnTo>
                  <a:pt x="3084046" y="2606346"/>
                </a:lnTo>
                <a:lnTo>
                  <a:pt x="0" y="2606346"/>
                </a:lnTo>
                <a:close/>
              </a:path>
            </a:pathLst>
          </a:custGeom>
          <a:solidFill>
            <a:schemeClr val="lt1"/>
          </a:solidFill>
          <a:ln>
            <a:noFill/>
          </a:ln>
        </p:spPr>
      </p:sp>
      <p:sp>
        <p:nvSpPr>
          <p:cNvPr id="180" name="Google Shape;180;p11"/>
          <p:cNvSpPr/>
          <p:nvPr/>
        </p:nvSpPr>
        <p:spPr>
          <a:xfrm rot="10800000">
            <a:off x="8296941" y="6855731"/>
            <a:ext cx="1158875" cy="1158875"/>
          </a:xfrm>
          <a:custGeom>
            <a:rect b="b" l="l" r="r" t="t"/>
            <a:pathLst>
              <a:path extrusionOk="0"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4C899E">
              <a:alpha val="69803"/>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1"/>
          <p:cNvSpPr txBox="1"/>
          <p:nvPr/>
        </p:nvSpPr>
        <p:spPr>
          <a:xfrm>
            <a:off x="14437428" y="9357350"/>
            <a:ext cx="3207641" cy="240665"/>
          </a:xfrm>
          <a:prstGeom prst="rect">
            <a:avLst/>
          </a:prstGeom>
          <a:noFill/>
          <a:ln>
            <a:noFill/>
          </a:ln>
        </p:spPr>
        <p:txBody>
          <a:bodyPr anchorCtr="0" anchor="t" bIns="0" lIns="0" spcFirstLastPara="1" rIns="0" wrap="square" tIns="0">
            <a:spAutoFit/>
          </a:bodyPr>
          <a:lstStyle/>
          <a:p>
            <a:pPr indent="0" lvl="0" marL="0" marR="0" rtl="0" algn="r">
              <a:lnSpc>
                <a:spcPct val="140000"/>
              </a:lnSpc>
              <a:spcBef>
                <a:spcPts val="0"/>
              </a:spcBef>
              <a:spcAft>
                <a:spcPts val="0"/>
              </a:spcAft>
              <a:buNone/>
            </a:pPr>
            <a:r>
              <a:rPr b="0" i="0" lang="en-US" sz="1400" u="none" cap="none" strike="noStrike">
                <a:solidFill>
                  <a:srgbClr val="FFFFFF"/>
                </a:solidFill>
                <a:latin typeface="Open Sans"/>
                <a:ea typeface="Open Sans"/>
                <a:cs typeface="Open Sans"/>
                <a:sym typeface="Open Sans"/>
              </a:rPr>
              <a:t>(Hawai’i State Energy Office (b), n.d.)</a:t>
            </a:r>
            <a:endParaRPr/>
          </a:p>
        </p:txBody>
      </p:sp>
      <p:sp>
        <p:nvSpPr>
          <p:cNvPr id="182" name="Google Shape;182;p11"/>
          <p:cNvSpPr txBox="1"/>
          <p:nvPr/>
        </p:nvSpPr>
        <p:spPr>
          <a:xfrm>
            <a:off x="10810167" y="2588348"/>
            <a:ext cx="6654055" cy="844550"/>
          </a:xfrm>
          <a:prstGeom prst="rect">
            <a:avLst/>
          </a:prstGeom>
          <a:noFill/>
          <a:ln>
            <a:noFill/>
          </a:ln>
        </p:spPr>
        <p:txBody>
          <a:bodyPr anchorCtr="0" anchor="t" bIns="0" lIns="0" spcFirstLastPara="1" rIns="0" wrap="square" tIns="0">
            <a:spAutoFit/>
          </a:bodyPr>
          <a:lstStyle/>
          <a:p>
            <a:pPr indent="0" lvl="0" marL="0" marR="0" rtl="0" algn="l">
              <a:lnSpc>
                <a:spcPct val="140008"/>
              </a:lnSpc>
              <a:spcBef>
                <a:spcPts val="0"/>
              </a:spcBef>
              <a:spcAft>
                <a:spcPts val="0"/>
              </a:spcAft>
              <a:buNone/>
            </a:pPr>
            <a:r>
              <a:rPr b="1" i="0" lang="en-US" sz="4999" u="none" cap="none" strike="noStrike">
                <a:solidFill>
                  <a:srgbClr val="172E08"/>
                </a:solidFill>
                <a:latin typeface="Montserrat Black"/>
                <a:ea typeface="Montserrat Black"/>
                <a:cs typeface="Montserrat Black"/>
                <a:sym typeface="Montserrat Black"/>
              </a:rPr>
              <a:t>TRANSPORTATION</a:t>
            </a:r>
            <a:endParaRPr/>
          </a:p>
        </p:txBody>
      </p:sp>
      <p:sp>
        <p:nvSpPr>
          <p:cNvPr id="183" name="Google Shape;183;p11"/>
          <p:cNvSpPr txBox="1"/>
          <p:nvPr/>
        </p:nvSpPr>
        <p:spPr>
          <a:xfrm>
            <a:off x="10810167" y="2167596"/>
            <a:ext cx="3627261" cy="264160"/>
          </a:xfrm>
          <a:prstGeom prst="rect">
            <a:avLst/>
          </a:prstGeom>
          <a:noFill/>
          <a:ln>
            <a:noFill/>
          </a:ln>
        </p:spPr>
        <p:txBody>
          <a:bodyPr anchorCtr="0" anchor="t" bIns="0" lIns="0" spcFirstLastPara="1" rIns="0" wrap="square" tIns="0">
            <a:spAutoFit/>
          </a:bodyPr>
          <a:lstStyle/>
          <a:p>
            <a:pPr indent="0" lvl="0" marL="0" marR="0" rtl="0" algn="l">
              <a:lnSpc>
                <a:spcPct val="140025"/>
              </a:lnSpc>
              <a:spcBef>
                <a:spcPts val="0"/>
              </a:spcBef>
              <a:spcAft>
                <a:spcPts val="0"/>
              </a:spcAft>
              <a:buNone/>
            </a:pPr>
            <a:r>
              <a:rPr b="1" i="0" lang="en-US" sz="1599" u="none" cap="none" strike="noStrike">
                <a:solidFill>
                  <a:srgbClr val="172E08"/>
                </a:solidFill>
                <a:latin typeface="Open Sans"/>
                <a:ea typeface="Open Sans"/>
                <a:cs typeface="Open Sans"/>
                <a:sym typeface="Open Sans"/>
              </a:rPr>
              <a:t>ENERGY SECTORS</a:t>
            </a:r>
            <a:endParaRPr/>
          </a:p>
        </p:txBody>
      </p:sp>
      <p:sp>
        <p:nvSpPr>
          <p:cNvPr id="184" name="Google Shape;184;p11"/>
          <p:cNvSpPr txBox="1"/>
          <p:nvPr/>
        </p:nvSpPr>
        <p:spPr>
          <a:xfrm>
            <a:off x="10810167" y="3589500"/>
            <a:ext cx="6158400" cy="4448700"/>
          </a:xfrm>
          <a:prstGeom prst="rect">
            <a:avLst/>
          </a:prstGeom>
          <a:noFill/>
          <a:ln>
            <a:noFill/>
          </a:ln>
        </p:spPr>
        <p:txBody>
          <a:bodyPr anchorCtr="0" anchor="t" bIns="0" lIns="0" spcFirstLastPara="1" rIns="0" wrap="square" tIns="0">
            <a:spAutoFit/>
          </a:bodyPr>
          <a:lstStyle/>
          <a:p>
            <a:pPr indent="0" lvl="0" marL="0" marR="0" rtl="0" algn="ctr">
              <a:lnSpc>
                <a:spcPct val="140013"/>
              </a:lnSpc>
              <a:spcBef>
                <a:spcPts val="0"/>
              </a:spcBef>
              <a:spcAft>
                <a:spcPts val="0"/>
              </a:spcAft>
              <a:buNone/>
            </a:pPr>
            <a:r>
              <a:rPr b="1" i="0" lang="en-US" sz="2899" u="none" cap="none" strike="noStrike">
                <a:solidFill>
                  <a:srgbClr val="172E08"/>
                </a:solidFill>
                <a:latin typeface="Open Sans"/>
                <a:ea typeface="Open Sans"/>
                <a:cs typeface="Open Sans"/>
                <a:sym typeface="Open Sans"/>
              </a:rPr>
              <a:t>2022 emissions:</a:t>
            </a:r>
            <a:endParaRPr/>
          </a:p>
          <a:p>
            <a:pPr indent="0" lvl="0" marL="0" marR="0" rtl="0" algn="ctr">
              <a:lnSpc>
                <a:spcPct val="140013"/>
              </a:lnSpc>
              <a:spcBef>
                <a:spcPts val="0"/>
              </a:spcBef>
              <a:spcAft>
                <a:spcPts val="0"/>
              </a:spcAft>
              <a:buNone/>
            </a:pPr>
            <a:r>
              <a:rPr b="1" i="0" lang="en-US" sz="2899" u="none" cap="none" strike="noStrike">
                <a:solidFill>
                  <a:srgbClr val="172E08"/>
                </a:solidFill>
                <a:latin typeface="Open Sans"/>
                <a:ea typeface="Open Sans"/>
                <a:cs typeface="Open Sans"/>
                <a:sym typeface="Open Sans"/>
              </a:rPr>
              <a:t>11.388 MMT CO2e </a:t>
            </a:r>
            <a:endParaRPr/>
          </a:p>
          <a:p>
            <a:pPr indent="0" lvl="0" marL="0" marR="0" rtl="0" algn="l">
              <a:lnSpc>
                <a:spcPct val="125560"/>
              </a:lnSpc>
              <a:spcBef>
                <a:spcPts val="0"/>
              </a:spcBef>
              <a:spcAft>
                <a:spcPts val="0"/>
              </a:spcAft>
              <a:buNone/>
            </a:pPr>
            <a:r>
              <a:t/>
            </a:r>
            <a:endParaRPr b="1" i="0" sz="1899" u="none" cap="none" strike="noStrike">
              <a:solidFill>
                <a:srgbClr val="172E08"/>
              </a:solidFill>
              <a:latin typeface="Open Sans"/>
              <a:ea typeface="Open Sans"/>
              <a:cs typeface="Open Sans"/>
              <a:sym typeface="Open Sans"/>
            </a:endParaRPr>
          </a:p>
          <a:p>
            <a:pPr indent="-261619" lvl="1" marL="561341" marR="0" rtl="0" algn="l">
              <a:lnSpc>
                <a:spcPct val="140000"/>
              </a:lnSpc>
              <a:spcBef>
                <a:spcPts val="0"/>
              </a:spcBef>
              <a:spcAft>
                <a:spcPts val="0"/>
              </a:spcAft>
              <a:buClr>
                <a:srgbClr val="172E08"/>
              </a:buClr>
              <a:buSzPts val="2300"/>
              <a:buFont typeface="Arial"/>
              <a:buChar char="•"/>
            </a:pPr>
            <a:r>
              <a:rPr b="0" i="0" lang="en-US" sz="2300" u="none" cap="none" strike="noStrike">
                <a:solidFill>
                  <a:srgbClr val="172E08"/>
                </a:solidFill>
                <a:latin typeface="Open Sans"/>
                <a:ea typeface="Open Sans"/>
                <a:cs typeface="Open Sans"/>
                <a:sym typeface="Open Sans"/>
              </a:rPr>
              <a:t>Around 57% of energy consumption in Hawai’i and 74% of GHG emissions can be attributed to the transportation sector</a:t>
            </a:r>
            <a:endParaRPr sz="1100"/>
          </a:p>
          <a:p>
            <a:pPr indent="-261619" lvl="1" marL="561341" marR="0" rtl="0" algn="l">
              <a:lnSpc>
                <a:spcPct val="140000"/>
              </a:lnSpc>
              <a:spcBef>
                <a:spcPts val="0"/>
              </a:spcBef>
              <a:spcAft>
                <a:spcPts val="0"/>
              </a:spcAft>
              <a:buClr>
                <a:srgbClr val="172E08"/>
              </a:buClr>
              <a:buSzPts val="2300"/>
              <a:buFont typeface="Arial"/>
              <a:buChar char="•"/>
            </a:pPr>
            <a:r>
              <a:rPr b="0" i="0" lang="en-US" sz="2300" u="none" cap="none" strike="noStrike">
                <a:solidFill>
                  <a:srgbClr val="172E08"/>
                </a:solidFill>
                <a:latin typeface="Open Sans"/>
                <a:ea typeface="Open Sans"/>
                <a:cs typeface="Open Sans"/>
                <a:sym typeface="Open Sans"/>
              </a:rPr>
              <a:t>Huge opportunity for improvement in GHG emissions</a:t>
            </a:r>
            <a:endParaRPr sz="1100"/>
          </a:p>
        </p:txBody>
      </p:sp>
      <p:pic>
        <p:nvPicPr>
          <p:cNvPr id="185" name="Google Shape;185;p11" title="Chart"/>
          <p:cNvPicPr preferRelativeResize="0"/>
          <p:nvPr/>
        </p:nvPicPr>
        <p:blipFill>
          <a:blip r:embed="rId3">
            <a:alphaModFix/>
          </a:blip>
          <a:stretch>
            <a:fillRect/>
          </a:stretch>
        </p:blipFill>
        <p:spPr>
          <a:xfrm>
            <a:off x="-35363" y="1869925"/>
            <a:ext cx="10346414" cy="6411601"/>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2006-08-16T00:00:00Z</dcterms:created>
</cp:coreProperties>
</file>